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1" r:id="rId2"/>
    <p:sldId id="28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93" r:id="rId13"/>
    <p:sldId id="294" r:id="rId14"/>
    <p:sldId id="279" r:id="rId15"/>
    <p:sldId id="280" r:id="rId16"/>
    <p:sldId id="281" r:id="rId17"/>
    <p:sldId id="282" r:id="rId18"/>
    <p:sldId id="268" r:id="rId19"/>
    <p:sldId id="283" r:id="rId20"/>
    <p:sldId id="284" r:id="rId21"/>
    <p:sldId id="286" r:id="rId22"/>
    <p:sldId id="287" r:id="rId23"/>
    <p:sldId id="264" r:id="rId24"/>
    <p:sldId id="288" r:id="rId25"/>
    <p:sldId id="289" r:id="rId26"/>
    <p:sldId id="290" r:id="rId27"/>
    <p:sldId id="265" r:id="rId28"/>
    <p:sldId id="266" r:id="rId29"/>
    <p:sldId id="291" r:id="rId30"/>
    <p:sldId id="295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5AB"/>
    <a:srgbClr val="1486AB"/>
    <a:srgbClr val="5CBADE"/>
    <a:srgbClr val="B0E0E4"/>
    <a:srgbClr val="7BCEDC"/>
    <a:srgbClr val="300A24"/>
    <a:srgbClr val="9ED9E1"/>
    <a:srgbClr val="72AEBE"/>
    <a:srgbClr val="75CEDE"/>
    <a:srgbClr val="BCE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71"/>
    <p:restoredTop sz="94699"/>
  </p:normalViewPr>
  <p:slideViewPr>
    <p:cSldViewPr snapToGrid="0" snapToObjects="1">
      <p:cViewPr varScale="1">
        <p:scale>
          <a:sx n="147" d="100"/>
          <a:sy n="147" d="100"/>
        </p:scale>
        <p:origin x="1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31FCB-C561-4A6F-AC10-FA9F41ABC9D3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FD3D1-C478-43EA-B59B-7601E3665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5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765296"/>
            <a:ext cx="6958013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7656-C5CE-3046-A875-5C0E96C6FD8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5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2139518"/>
            <a:ext cx="11588688" cy="21217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Take the Wheel, Don’t Reinvent It! - Deploying Apps With Helm in 5 Minutes</a:t>
            </a:r>
            <a:br>
              <a:rPr lang="en-US" dirty="0"/>
            </a:br>
            <a:r>
              <a:rPr lang="en-US" sz="2700" i="1" dirty="0"/>
              <a:t>Christopher Hanson, Senior Associate Consultant RX-M Enterprises LLC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291526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5B144D-A419-401F-96CF-F19B0511868A}"/>
              </a:ext>
            </a:extLst>
          </p:cNvPr>
          <p:cNvSpPr/>
          <p:nvPr/>
        </p:nvSpPr>
        <p:spPr>
          <a:xfrm>
            <a:off x="3861882" y="1841771"/>
            <a:ext cx="2298970" cy="927370"/>
          </a:xfrm>
          <a:prstGeom prst="triangle">
            <a:avLst/>
          </a:prstGeom>
          <a:solidFill>
            <a:srgbClr val="75C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01FDACBF-B6A7-4D16-8E9C-AB3943B430AD}"/>
              </a:ext>
            </a:extLst>
          </p:cNvPr>
          <p:cNvSpPr/>
          <p:nvPr/>
        </p:nvSpPr>
        <p:spPr>
          <a:xfrm>
            <a:off x="1078148" y="3187431"/>
            <a:ext cx="2050915" cy="1011676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Account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63EB479-F410-41CC-A2C9-B88631218CEB}"/>
              </a:ext>
            </a:extLst>
          </p:cNvPr>
          <p:cNvSpPr/>
          <p:nvPr/>
        </p:nvSpPr>
        <p:spPr>
          <a:xfrm>
            <a:off x="4701702" y="4818434"/>
            <a:ext cx="1524000" cy="1498060"/>
          </a:xfrm>
          <a:prstGeom prst="pent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</a:t>
            </a:r>
          </a:p>
        </p:txBody>
      </p:sp>
    </p:spTree>
    <p:extLst>
      <p:ext uri="{BB962C8B-B14F-4D97-AF65-F5344CB8AC3E}">
        <p14:creationId xmlns:p14="http://schemas.microsoft.com/office/powerpoint/2010/main" val="1490921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5B144D-A419-401F-96CF-F19B0511868A}"/>
              </a:ext>
            </a:extLst>
          </p:cNvPr>
          <p:cNvSpPr/>
          <p:nvPr/>
        </p:nvSpPr>
        <p:spPr>
          <a:xfrm>
            <a:off x="3861882" y="1841771"/>
            <a:ext cx="2298970" cy="927370"/>
          </a:xfrm>
          <a:prstGeom prst="triangle">
            <a:avLst/>
          </a:prstGeom>
          <a:solidFill>
            <a:srgbClr val="75C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01FDACBF-B6A7-4D16-8E9C-AB3943B430AD}"/>
              </a:ext>
            </a:extLst>
          </p:cNvPr>
          <p:cNvSpPr/>
          <p:nvPr/>
        </p:nvSpPr>
        <p:spPr>
          <a:xfrm>
            <a:off x="1078148" y="3187431"/>
            <a:ext cx="2050915" cy="1011676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Account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63EB479-F410-41CC-A2C9-B88631218CEB}"/>
              </a:ext>
            </a:extLst>
          </p:cNvPr>
          <p:cNvSpPr/>
          <p:nvPr/>
        </p:nvSpPr>
        <p:spPr>
          <a:xfrm>
            <a:off x="4701702" y="4818434"/>
            <a:ext cx="1524000" cy="1498060"/>
          </a:xfrm>
          <a:prstGeom prst="pent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24740F6-BFA5-4C15-A1D0-96638D2FDC3F}"/>
              </a:ext>
            </a:extLst>
          </p:cNvPr>
          <p:cNvSpPr/>
          <p:nvPr/>
        </p:nvSpPr>
        <p:spPr>
          <a:xfrm rot="2097786">
            <a:off x="2713228" y="4112713"/>
            <a:ext cx="2274946" cy="849549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 Binding</a:t>
            </a:r>
          </a:p>
        </p:txBody>
      </p:sp>
    </p:spTree>
    <p:extLst>
      <p:ext uri="{BB962C8B-B14F-4D97-AF65-F5344CB8AC3E}">
        <p14:creationId xmlns:p14="http://schemas.microsoft.com/office/powerpoint/2010/main" val="321571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5B144D-A419-401F-96CF-F19B0511868A}"/>
              </a:ext>
            </a:extLst>
          </p:cNvPr>
          <p:cNvSpPr/>
          <p:nvPr/>
        </p:nvSpPr>
        <p:spPr>
          <a:xfrm>
            <a:off x="3861882" y="1841771"/>
            <a:ext cx="2298970" cy="927370"/>
          </a:xfrm>
          <a:prstGeom prst="triangle">
            <a:avLst/>
          </a:prstGeom>
          <a:solidFill>
            <a:srgbClr val="75C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01FDACBF-B6A7-4D16-8E9C-AB3943B430AD}"/>
              </a:ext>
            </a:extLst>
          </p:cNvPr>
          <p:cNvSpPr/>
          <p:nvPr/>
        </p:nvSpPr>
        <p:spPr>
          <a:xfrm>
            <a:off x="1078148" y="3187431"/>
            <a:ext cx="2050915" cy="1011676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Account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63EB479-F410-41CC-A2C9-B88631218CEB}"/>
              </a:ext>
            </a:extLst>
          </p:cNvPr>
          <p:cNvSpPr/>
          <p:nvPr/>
        </p:nvSpPr>
        <p:spPr>
          <a:xfrm>
            <a:off x="4701702" y="4818434"/>
            <a:ext cx="1524000" cy="1498060"/>
          </a:xfrm>
          <a:prstGeom prst="pent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24740F6-BFA5-4C15-A1D0-96638D2FDC3F}"/>
              </a:ext>
            </a:extLst>
          </p:cNvPr>
          <p:cNvSpPr/>
          <p:nvPr/>
        </p:nvSpPr>
        <p:spPr>
          <a:xfrm rot="2097786">
            <a:off x="2713228" y="4112713"/>
            <a:ext cx="2274946" cy="849549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 Binding</a:t>
            </a:r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79784B75-5096-494B-8CF1-07E6831048EA}"/>
              </a:ext>
            </a:extLst>
          </p:cNvPr>
          <p:cNvSpPr/>
          <p:nvPr/>
        </p:nvSpPr>
        <p:spPr>
          <a:xfrm>
            <a:off x="5495470" y="3323379"/>
            <a:ext cx="1686783" cy="1279493"/>
          </a:xfrm>
          <a:prstGeom prst="plaque">
            <a:avLst/>
          </a:prstGeom>
          <a:solidFill>
            <a:srgbClr val="5CBA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9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5B144D-A419-401F-96CF-F19B0511868A}"/>
              </a:ext>
            </a:extLst>
          </p:cNvPr>
          <p:cNvSpPr/>
          <p:nvPr/>
        </p:nvSpPr>
        <p:spPr>
          <a:xfrm>
            <a:off x="3861882" y="1841771"/>
            <a:ext cx="2298970" cy="927370"/>
          </a:xfrm>
          <a:prstGeom prst="triangle">
            <a:avLst/>
          </a:prstGeom>
          <a:solidFill>
            <a:srgbClr val="75C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01FDACBF-B6A7-4D16-8E9C-AB3943B430AD}"/>
              </a:ext>
            </a:extLst>
          </p:cNvPr>
          <p:cNvSpPr/>
          <p:nvPr/>
        </p:nvSpPr>
        <p:spPr>
          <a:xfrm>
            <a:off x="1078148" y="3187431"/>
            <a:ext cx="2050915" cy="1011676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Account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63EB479-F410-41CC-A2C9-B88631218CEB}"/>
              </a:ext>
            </a:extLst>
          </p:cNvPr>
          <p:cNvSpPr/>
          <p:nvPr/>
        </p:nvSpPr>
        <p:spPr>
          <a:xfrm>
            <a:off x="4701702" y="4818434"/>
            <a:ext cx="1524000" cy="1498060"/>
          </a:xfrm>
          <a:prstGeom prst="pent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24740F6-BFA5-4C15-A1D0-96638D2FDC3F}"/>
              </a:ext>
            </a:extLst>
          </p:cNvPr>
          <p:cNvSpPr/>
          <p:nvPr/>
        </p:nvSpPr>
        <p:spPr>
          <a:xfrm rot="2097786">
            <a:off x="2713228" y="4112713"/>
            <a:ext cx="2274946" cy="849549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 Binding</a:t>
            </a:r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79784B75-5096-494B-8CF1-07E6831048EA}"/>
              </a:ext>
            </a:extLst>
          </p:cNvPr>
          <p:cNvSpPr/>
          <p:nvPr/>
        </p:nvSpPr>
        <p:spPr>
          <a:xfrm>
            <a:off x="5495470" y="3323379"/>
            <a:ext cx="1686783" cy="1279493"/>
          </a:xfrm>
          <a:prstGeom prst="plaque">
            <a:avLst/>
          </a:prstGeom>
          <a:solidFill>
            <a:srgbClr val="5CBA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0173FBD9-3AE3-2A42-A75D-48E71BF691F2}"/>
              </a:ext>
            </a:extLst>
          </p:cNvPr>
          <p:cNvSpPr/>
          <p:nvPr/>
        </p:nvSpPr>
        <p:spPr>
          <a:xfrm>
            <a:off x="6505303" y="1841771"/>
            <a:ext cx="1045028" cy="840469"/>
          </a:xfrm>
          <a:prstGeom prst="snip2Diag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</p:spTree>
    <p:extLst>
      <p:ext uri="{BB962C8B-B14F-4D97-AF65-F5344CB8AC3E}">
        <p14:creationId xmlns:p14="http://schemas.microsoft.com/office/powerpoint/2010/main" val="318126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que 26">
            <a:extLst>
              <a:ext uri="{FF2B5EF4-FFF2-40B4-BE49-F238E27FC236}">
                <a16:creationId xmlns:a16="http://schemas.microsoft.com/office/drawing/2014/main" id="{DDD65B2C-1FA8-8D4C-912C-CB9C19CA480C}"/>
              </a:ext>
            </a:extLst>
          </p:cNvPr>
          <p:cNvSpPr/>
          <p:nvPr/>
        </p:nvSpPr>
        <p:spPr>
          <a:xfrm>
            <a:off x="5495470" y="3323379"/>
            <a:ext cx="1686783" cy="1279493"/>
          </a:xfrm>
          <a:prstGeom prst="plaque">
            <a:avLst/>
          </a:prstGeom>
          <a:solidFill>
            <a:srgbClr val="5CBA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26" name="Snip Diagonal Corner Rectangle 25">
            <a:extLst>
              <a:ext uri="{FF2B5EF4-FFF2-40B4-BE49-F238E27FC236}">
                <a16:creationId xmlns:a16="http://schemas.microsoft.com/office/drawing/2014/main" id="{E3449854-4A6F-0641-9F8B-DFC759E65A3A}"/>
              </a:ext>
            </a:extLst>
          </p:cNvPr>
          <p:cNvSpPr/>
          <p:nvPr/>
        </p:nvSpPr>
        <p:spPr>
          <a:xfrm>
            <a:off x="6505303" y="1841771"/>
            <a:ext cx="1045028" cy="840469"/>
          </a:xfrm>
          <a:prstGeom prst="snip2Diag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5B144D-A419-401F-96CF-F19B0511868A}"/>
              </a:ext>
            </a:extLst>
          </p:cNvPr>
          <p:cNvSpPr/>
          <p:nvPr/>
        </p:nvSpPr>
        <p:spPr>
          <a:xfrm>
            <a:off x="3861882" y="1841771"/>
            <a:ext cx="2298970" cy="927370"/>
          </a:xfrm>
          <a:prstGeom prst="triangle">
            <a:avLst/>
          </a:prstGeom>
          <a:solidFill>
            <a:srgbClr val="75C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01FDACBF-B6A7-4D16-8E9C-AB3943B430AD}"/>
              </a:ext>
            </a:extLst>
          </p:cNvPr>
          <p:cNvSpPr/>
          <p:nvPr/>
        </p:nvSpPr>
        <p:spPr>
          <a:xfrm>
            <a:off x="1078148" y="3187431"/>
            <a:ext cx="2050915" cy="1011676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Account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63EB479-F410-41CC-A2C9-B88631218CEB}"/>
              </a:ext>
            </a:extLst>
          </p:cNvPr>
          <p:cNvSpPr/>
          <p:nvPr/>
        </p:nvSpPr>
        <p:spPr>
          <a:xfrm>
            <a:off x="4701702" y="4818434"/>
            <a:ext cx="1524000" cy="1498060"/>
          </a:xfrm>
          <a:prstGeom prst="pent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24740F6-BFA5-4C15-A1D0-96638D2FDC3F}"/>
              </a:ext>
            </a:extLst>
          </p:cNvPr>
          <p:cNvSpPr/>
          <p:nvPr/>
        </p:nvSpPr>
        <p:spPr>
          <a:xfrm rot="2097786">
            <a:off x="2713228" y="4112713"/>
            <a:ext cx="2274946" cy="849549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 Binding</a:t>
            </a:r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0B169517-3036-4098-9B1A-3DF6F1B02038}"/>
              </a:ext>
            </a:extLst>
          </p:cNvPr>
          <p:cNvSpPr/>
          <p:nvPr/>
        </p:nvSpPr>
        <p:spPr>
          <a:xfrm>
            <a:off x="2406146" y="245781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id="{05426A05-50B5-4F89-87FB-624FEBFE5F61}"/>
              </a:ext>
            </a:extLst>
          </p:cNvPr>
          <p:cNvSpPr/>
          <p:nvPr/>
        </p:nvSpPr>
        <p:spPr>
          <a:xfrm rot="3339910">
            <a:off x="3631385" y="2713351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47EE42D6-8CA8-4776-9EBE-8136B30DEB57}"/>
              </a:ext>
            </a:extLst>
          </p:cNvPr>
          <p:cNvSpPr/>
          <p:nvPr/>
        </p:nvSpPr>
        <p:spPr>
          <a:xfrm rot="7412691">
            <a:off x="5482778" y="2384898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80D8F840-908A-480A-A4A0-1CEBDC969F4A}"/>
              </a:ext>
            </a:extLst>
          </p:cNvPr>
          <p:cNvSpPr/>
          <p:nvPr/>
        </p:nvSpPr>
        <p:spPr>
          <a:xfrm rot="6547332">
            <a:off x="4160194" y="437312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A2E88B8B-C6E5-4855-A6EA-06CD9F836EC5}"/>
              </a:ext>
            </a:extLst>
          </p:cNvPr>
          <p:cNvSpPr/>
          <p:nvPr/>
        </p:nvSpPr>
        <p:spPr>
          <a:xfrm rot="3179965">
            <a:off x="6823240" y="505481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749732F6-01F1-4C2D-88EC-315453A01988}"/>
              </a:ext>
            </a:extLst>
          </p:cNvPr>
          <p:cNvSpPr/>
          <p:nvPr/>
        </p:nvSpPr>
        <p:spPr>
          <a:xfrm rot="11187313">
            <a:off x="7673539" y="220165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916CAF7E-F031-4138-BCD1-627A10660814}"/>
              </a:ext>
            </a:extLst>
          </p:cNvPr>
          <p:cNvSpPr/>
          <p:nvPr/>
        </p:nvSpPr>
        <p:spPr>
          <a:xfrm rot="12907084">
            <a:off x="10049254" y="4025629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4A4EF258-CA95-443F-93EE-2FB2198672AA}"/>
              </a:ext>
            </a:extLst>
          </p:cNvPr>
          <p:cNvSpPr/>
          <p:nvPr/>
        </p:nvSpPr>
        <p:spPr>
          <a:xfrm rot="11378262">
            <a:off x="9071616" y="5720155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Single Corner Rounded 19">
            <a:extLst>
              <a:ext uri="{FF2B5EF4-FFF2-40B4-BE49-F238E27FC236}">
                <a16:creationId xmlns:a16="http://schemas.microsoft.com/office/drawing/2014/main" id="{7319E843-A7AB-4E02-B9BE-093AD8F52726}"/>
              </a:ext>
            </a:extLst>
          </p:cNvPr>
          <p:cNvSpPr/>
          <p:nvPr/>
        </p:nvSpPr>
        <p:spPr>
          <a:xfrm rot="10800000">
            <a:off x="6772739" y="3546274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:a16="http://schemas.microsoft.com/office/drawing/2014/main" id="{39AC3D30-8F2D-4E19-BC9A-B3A8246B020F}"/>
              </a:ext>
            </a:extLst>
          </p:cNvPr>
          <p:cNvSpPr/>
          <p:nvPr/>
        </p:nvSpPr>
        <p:spPr>
          <a:xfrm rot="9460281">
            <a:off x="881756" y="5310977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8F06047-FF71-4022-8266-42BA89046C68}"/>
              </a:ext>
            </a:extLst>
          </p:cNvPr>
          <p:cNvSpPr/>
          <p:nvPr/>
        </p:nvSpPr>
        <p:spPr>
          <a:xfrm rot="17638969">
            <a:off x="805396" y="2133275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49C92547-4930-4BF7-86A5-4D483A780834}"/>
              </a:ext>
            </a:extLst>
          </p:cNvPr>
          <p:cNvSpPr/>
          <p:nvPr/>
        </p:nvSpPr>
        <p:spPr>
          <a:xfrm rot="16873129">
            <a:off x="2057429" y="4195947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03A63391-5A2C-40FA-95E6-101C3F7316BE}"/>
              </a:ext>
            </a:extLst>
          </p:cNvPr>
          <p:cNvSpPr/>
          <p:nvPr/>
        </p:nvSpPr>
        <p:spPr>
          <a:xfrm rot="9977717">
            <a:off x="3279538" y="5518177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7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que 37">
            <a:extLst>
              <a:ext uri="{FF2B5EF4-FFF2-40B4-BE49-F238E27FC236}">
                <a16:creationId xmlns:a16="http://schemas.microsoft.com/office/drawing/2014/main" id="{4187645D-A07D-6945-A21B-4FC4A6F83BEF}"/>
              </a:ext>
            </a:extLst>
          </p:cNvPr>
          <p:cNvSpPr/>
          <p:nvPr/>
        </p:nvSpPr>
        <p:spPr>
          <a:xfrm>
            <a:off x="5495470" y="3323379"/>
            <a:ext cx="1686783" cy="1279493"/>
          </a:xfrm>
          <a:prstGeom prst="plaque">
            <a:avLst/>
          </a:prstGeom>
          <a:solidFill>
            <a:srgbClr val="5CBA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7" name="Snip Diagonal Corner Rectangle 36">
            <a:extLst>
              <a:ext uri="{FF2B5EF4-FFF2-40B4-BE49-F238E27FC236}">
                <a16:creationId xmlns:a16="http://schemas.microsoft.com/office/drawing/2014/main" id="{47568167-ACD8-A248-8234-D2E797F29F5D}"/>
              </a:ext>
            </a:extLst>
          </p:cNvPr>
          <p:cNvSpPr/>
          <p:nvPr/>
        </p:nvSpPr>
        <p:spPr>
          <a:xfrm>
            <a:off x="6505303" y="1841771"/>
            <a:ext cx="1045028" cy="840469"/>
          </a:xfrm>
          <a:prstGeom prst="snip2Diag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5B144D-A419-401F-96CF-F19B0511868A}"/>
              </a:ext>
            </a:extLst>
          </p:cNvPr>
          <p:cNvSpPr/>
          <p:nvPr/>
        </p:nvSpPr>
        <p:spPr>
          <a:xfrm>
            <a:off x="3861882" y="1841771"/>
            <a:ext cx="2298970" cy="927370"/>
          </a:xfrm>
          <a:prstGeom prst="triangle">
            <a:avLst/>
          </a:prstGeom>
          <a:solidFill>
            <a:srgbClr val="75C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01FDACBF-B6A7-4D16-8E9C-AB3943B430AD}"/>
              </a:ext>
            </a:extLst>
          </p:cNvPr>
          <p:cNvSpPr/>
          <p:nvPr/>
        </p:nvSpPr>
        <p:spPr>
          <a:xfrm>
            <a:off x="1078148" y="3187431"/>
            <a:ext cx="2050915" cy="1011676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Account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63EB479-F410-41CC-A2C9-B88631218CEB}"/>
              </a:ext>
            </a:extLst>
          </p:cNvPr>
          <p:cNvSpPr/>
          <p:nvPr/>
        </p:nvSpPr>
        <p:spPr>
          <a:xfrm>
            <a:off x="4701702" y="4818434"/>
            <a:ext cx="1524000" cy="1498060"/>
          </a:xfrm>
          <a:prstGeom prst="pent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24740F6-BFA5-4C15-A1D0-96638D2FDC3F}"/>
              </a:ext>
            </a:extLst>
          </p:cNvPr>
          <p:cNvSpPr/>
          <p:nvPr/>
        </p:nvSpPr>
        <p:spPr>
          <a:xfrm rot="2097786">
            <a:off x="2713228" y="4112713"/>
            <a:ext cx="2274946" cy="849549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 Binding</a:t>
            </a:r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0B169517-3036-4098-9B1A-3DF6F1B02038}"/>
              </a:ext>
            </a:extLst>
          </p:cNvPr>
          <p:cNvSpPr/>
          <p:nvPr/>
        </p:nvSpPr>
        <p:spPr>
          <a:xfrm>
            <a:off x="2406146" y="245781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id="{05426A05-50B5-4F89-87FB-624FEBFE5F61}"/>
              </a:ext>
            </a:extLst>
          </p:cNvPr>
          <p:cNvSpPr/>
          <p:nvPr/>
        </p:nvSpPr>
        <p:spPr>
          <a:xfrm rot="3339910">
            <a:off x="3631385" y="2713351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47EE42D6-8CA8-4776-9EBE-8136B30DEB57}"/>
              </a:ext>
            </a:extLst>
          </p:cNvPr>
          <p:cNvSpPr/>
          <p:nvPr/>
        </p:nvSpPr>
        <p:spPr>
          <a:xfrm rot="7412691">
            <a:off x="5482778" y="2384898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80D8F840-908A-480A-A4A0-1CEBDC969F4A}"/>
              </a:ext>
            </a:extLst>
          </p:cNvPr>
          <p:cNvSpPr/>
          <p:nvPr/>
        </p:nvSpPr>
        <p:spPr>
          <a:xfrm rot="6547332">
            <a:off x="4160194" y="437312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A2E88B8B-C6E5-4855-A6EA-06CD9F836EC5}"/>
              </a:ext>
            </a:extLst>
          </p:cNvPr>
          <p:cNvSpPr/>
          <p:nvPr/>
        </p:nvSpPr>
        <p:spPr>
          <a:xfrm rot="3179965">
            <a:off x="6823240" y="505481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749732F6-01F1-4C2D-88EC-315453A01988}"/>
              </a:ext>
            </a:extLst>
          </p:cNvPr>
          <p:cNvSpPr/>
          <p:nvPr/>
        </p:nvSpPr>
        <p:spPr>
          <a:xfrm rot="11187313">
            <a:off x="7673539" y="220165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916CAF7E-F031-4138-BCD1-627A10660814}"/>
              </a:ext>
            </a:extLst>
          </p:cNvPr>
          <p:cNvSpPr/>
          <p:nvPr/>
        </p:nvSpPr>
        <p:spPr>
          <a:xfrm rot="12907084">
            <a:off x="10049254" y="4025629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4A4EF258-CA95-443F-93EE-2FB2198672AA}"/>
              </a:ext>
            </a:extLst>
          </p:cNvPr>
          <p:cNvSpPr/>
          <p:nvPr/>
        </p:nvSpPr>
        <p:spPr>
          <a:xfrm rot="11378262">
            <a:off x="9071616" y="5720155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Single Corner Rounded 19">
            <a:extLst>
              <a:ext uri="{FF2B5EF4-FFF2-40B4-BE49-F238E27FC236}">
                <a16:creationId xmlns:a16="http://schemas.microsoft.com/office/drawing/2014/main" id="{7319E843-A7AB-4E02-B9BE-093AD8F52726}"/>
              </a:ext>
            </a:extLst>
          </p:cNvPr>
          <p:cNvSpPr/>
          <p:nvPr/>
        </p:nvSpPr>
        <p:spPr>
          <a:xfrm rot="10800000">
            <a:off x="6772739" y="3546274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:a16="http://schemas.microsoft.com/office/drawing/2014/main" id="{39AC3D30-8F2D-4E19-BC9A-B3A8246B020F}"/>
              </a:ext>
            </a:extLst>
          </p:cNvPr>
          <p:cNvSpPr/>
          <p:nvPr/>
        </p:nvSpPr>
        <p:spPr>
          <a:xfrm rot="9460281">
            <a:off x="881756" y="5310977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8F06047-FF71-4022-8266-42BA89046C68}"/>
              </a:ext>
            </a:extLst>
          </p:cNvPr>
          <p:cNvSpPr/>
          <p:nvPr/>
        </p:nvSpPr>
        <p:spPr>
          <a:xfrm rot="17638969">
            <a:off x="805396" y="2133275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49C92547-4930-4BF7-86A5-4D483A780834}"/>
              </a:ext>
            </a:extLst>
          </p:cNvPr>
          <p:cNvSpPr/>
          <p:nvPr/>
        </p:nvSpPr>
        <p:spPr>
          <a:xfrm rot="16873129">
            <a:off x="2057429" y="4195947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03A63391-5A2C-40FA-95E6-101C3F7316BE}"/>
              </a:ext>
            </a:extLst>
          </p:cNvPr>
          <p:cNvSpPr/>
          <p:nvPr/>
        </p:nvSpPr>
        <p:spPr>
          <a:xfrm rot="9977717">
            <a:off x="3279538" y="5518177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768429F7-CAE8-4C83-951C-C348A804E34A}"/>
              </a:ext>
            </a:extLst>
          </p:cNvPr>
          <p:cNvSpPr/>
          <p:nvPr/>
        </p:nvSpPr>
        <p:spPr>
          <a:xfrm>
            <a:off x="2227306" y="1534537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2F57E990-C512-4C86-A509-A9243A31D1B4}"/>
              </a:ext>
            </a:extLst>
          </p:cNvPr>
          <p:cNvSpPr/>
          <p:nvPr/>
        </p:nvSpPr>
        <p:spPr>
          <a:xfrm rot="7198454">
            <a:off x="3664498" y="3366055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C062F8AC-7321-470A-9B23-880440F6B110}"/>
              </a:ext>
            </a:extLst>
          </p:cNvPr>
          <p:cNvSpPr/>
          <p:nvPr/>
        </p:nvSpPr>
        <p:spPr>
          <a:xfrm rot="3693813">
            <a:off x="5507850" y="4653708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8DB53A5-CBE0-4CFE-B259-CDB88548A307}"/>
              </a:ext>
            </a:extLst>
          </p:cNvPr>
          <p:cNvSpPr/>
          <p:nvPr/>
        </p:nvSpPr>
        <p:spPr>
          <a:xfrm rot="4883589">
            <a:off x="8823517" y="2534743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7E09EAF7-9B1F-4CA8-B3F7-113CAF4681AC}"/>
              </a:ext>
            </a:extLst>
          </p:cNvPr>
          <p:cNvSpPr/>
          <p:nvPr/>
        </p:nvSpPr>
        <p:spPr>
          <a:xfrm rot="8189698">
            <a:off x="10356878" y="2737254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1CA03375-02A9-4B86-8AE1-EC78D4C8CD2F}"/>
              </a:ext>
            </a:extLst>
          </p:cNvPr>
          <p:cNvSpPr/>
          <p:nvPr/>
        </p:nvSpPr>
        <p:spPr>
          <a:xfrm rot="15701453">
            <a:off x="7518752" y="5194568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B382D74E-0D6A-4F80-B85B-D4EBCD50B740}"/>
              </a:ext>
            </a:extLst>
          </p:cNvPr>
          <p:cNvSpPr/>
          <p:nvPr/>
        </p:nvSpPr>
        <p:spPr>
          <a:xfrm rot="16374439">
            <a:off x="6315350" y="2226289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170CE500-8A11-45AC-85CE-37E44AF008E7}"/>
              </a:ext>
            </a:extLst>
          </p:cNvPr>
          <p:cNvSpPr/>
          <p:nvPr/>
        </p:nvSpPr>
        <p:spPr>
          <a:xfrm rot="17332706">
            <a:off x="10044470" y="5195039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460A4A67-F446-4950-81CF-7D48B8920703}"/>
              </a:ext>
            </a:extLst>
          </p:cNvPr>
          <p:cNvSpPr/>
          <p:nvPr/>
        </p:nvSpPr>
        <p:spPr>
          <a:xfrm rot="12410751">
            <a:off x="1682390" y="5024506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8E0BD9ED-ECAA-4D5C-885F-5E666306E2A5}"/>
              </a:ext>
            </a:extLst>
          </p:cNvPr>
          <p:cNvSpPr/>
          <p:nvPr/>
        </p:nvSpPr>
        <p:spPr>
          <a:xfrm rot="6682274">
            <a:off x="127883" y="3860400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C552EA72-FFCE-4CCB-91A7-34AED21F754A}"/>
              </a:ext>
            </a:extLst>
          </p:cNvPr>
          <p:cNvSpPr/>
          <p:nvPr/>
        </p:nvSpPr>
        <p:spPr>
          <a:xfrm rot="1854885">
            <a:off x="2394735" y="3015132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1EB63757-9AD2-415C-803E-CA3C3C22E60F}"/>
              </a:ext>
            </a:extLst>
          </p:cNvPr>
          <p:cNvSpPr/>
          <p:nvPr/>
        </p:nvSpPr>
        <p:spPr>
          <a:xfrm>
            <a:off x="4062825" y="5648748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7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que 50">
            <a:extLst>
              <a:ext uri="{FF2B5EF4-FFF2-40B4-BE49-F238E27FC236}">
                <a16:creationId xmlns:a16="http://schemas.microsoft.com/office/drawing/2014/main" id="{D30A69BF-EC6F-DD46-BAAF-D2B0A892A22E}"/>
              </a:ext>
            </a:extLst>
          </p:cNvPr>
          <p:cNvSpPr/>
          <p:nvPr/>
        </p:nvSpPr>
        <p:spPr>
          <a:xfrm>
            <a:off x="5495470" y="3323379"/>
            <a:ext cx="1686783" cy="1279493"/>
          </a:xfrm>
          <a:prstGeom prst="plaque">
            <a:avLst/>
          </a:prstGeom>
          <a:solidFill>
            <a:srgbClr val="5CBA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50" name="Snip Diagonal Corner Rectangle 49">
            <a:extLst>
              <a:ext uri="{FF2B5EF4-FFF2-40B4-BE49-F238E27FC236}">
                <a16:creationId xmlns:a16="http://schemas.microsoft.com/office/drawing/2014/main" id="{DB8068F8-FCA9-6442-8EC9-5C74D92B9052}"/>
              </a:ext>
            </a:extLst>
          </p:cNvPr>
          <p:cNvSpPr/>
          <p:nvPr/>
        </p:nvSpPr>
        <p:spPr>
          <a:xfrm>
            <a:off x="6505303" y="1841771"/>
            <a:ext cx="1045028" cy="840469"/>
          </a:xfrm>
          <a:prstGeom prst="snip2Diag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5B144D-A419-401F-96CF-F19B0511868A}"/>
              </a:ext>
            </a:extLst>
          </p:cNvPr>
          <p:cNvSpPr/>
          <p:nvPr/>
        </p:nvSpPr>
        <p:spPr>
          <a:xfrm>
            <a:off x="3861882" y="1841771"/>
            <a:ext cx="2298970" cy="927370"/>
          </a:xfrm>
          <a:prstGeom prst="triangle">
            <a:avLst/>
          </a:prstGeom>
          <a:solidFill>
            <a:srgbClr val="75C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01FDACBF-B6A7-4D16-8E9C-AB3943B430AD}"/>
              </a:ext>
            </a:extLst>
          </p:cNvPr>
          <p:cNvSpPr/>
          <p:nvPr/>
        </p:nvSpPr>
        <p:spPr>
          <a:xfrm>
            <a:off x="1078148" y="3187431"/>
            <a:ext cx="2050915" cy="1011676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Account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263EB479-F410-41CC-A2C9-B88631218CEB}"/>
              </a:ext>
            </a:extLst>
          </p:cNvPr>
          <p:cNvSpPr/>
          <p:nvPr/>
        </p:nvSpPr>
        <p:spPr>
          <a:xfrm>
            <a:off x="4701702" y="4818434"/>
            <a:ext cx="1524000" cy="1498060"/>
          </a:xfrm>
          <a:prstGeom prst="pentag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224740F6-BFA5-4C15-A1D0-96638D2FDC3F}"/>
              </a:ext>
            </a:extLst>
          </p:cNvPr>
          <p:cNvSpPr/>
          <p:nvPr/>
        </p:nvSpPr>
        <p:spPr>
          <a:xfrm rot="2097786">
            <a:off x="2713228" y="4112713"/>
            <a:ext cx="2274946" cy="849549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 Binding</a:t>
            </a:r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0B169517-3036-4098-9B1A-3DF6F1B02038}"/>
              </a:ext>
            </a:extLst>
          </p:cNvPr>
          <p:cNvSpPr/>
          <p:nvPr/>
        </p:nvSpPr>
        <p:spPr>
          <a:xfrm>
            <a:off x="2406146" y="245781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id="{05426A05-50B5-4F89-87FB-624FEBFE5F61}"/>
              </a:ext>
            </a:extLst>
          </p:cNvPr>
          <p:cNvSpPr/>
          <p:nvPr/>
        </p:nvSpPr>
        <p:spPr>
          <a:xfrm rot="3339910">
            <a:off x="3631385" y="2713351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47EE42D6-8CA8-4776-9EBE-8136B30DEB57}"/>
              </a:ext>
            </a:extLst>
          </p:cNvPr>
          <p:cNvSpPr/>
          <p:nvPr/>
        </p:nvSpPr>
        <p:spPr>
          <a:xfrm rot="7412691">
            <a:off x="5482778" y="2384898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80D8F840-908A-480A-A4A0-1CEBDC969F4A}"/>
              </a:ext>
            </a:extLst>
          </p:cNvPr>
          <p:cNvSpPr/>
          <p:nvPr/>
        </p:nvSpPr>
        <p:spPr>
          <a:xfrm rot="6547332">
            <a:off x="4160194" y="437312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A2E88B8B-C6E5-4855-A6EA-06CD9F836EC5}"/>
              </a:ext>
            </a:extLst>
          </p:cNvPr>
          <p:cNvSpPr/>
          <p:nvPr/>
        </p:nvSpPr>
        <p:spPr>
          <a:xfrm rot="3179965">
            <a:off x="6823240" y="505481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749732F6-01F1-4C2D-88EC-315453A01988}"/>
              </a:ext>
            </a:extLst>
          </p:cNvPr>
          <p:cNvSpPr/>
          <p:nvPr/>
        </p:nvSpPr>
        <p:spPr>
          <a:xfrm rot="11187313">
            <a:off x="7673539" y="2201656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916CAF7E-F031-4138-BCD1-627A10660814}"/>
              </a:ext>
            </a:extLst>
          </p:cNvPr>
          <p:cNvSpPr/>
          <p:nvPr/>
        </p:nvSpPr>
        <p:spPr>
          <a:xfrm rot="12907084">
            <a:off x="10049254" y="4025629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Single Corner Rounded 18">
            <a:extLst>
              <a:ext uri="{FF2B5EF4-FFF2-40B4-BE49-F238E27FC236}">
                <a16:creationId xmlns:a16="http://schemas.microsoft.com/office/drawing/2014/main" id="{4A4EF258-CA95-443F-93EE-2FB2198672AA}"/>
              </a:ext>
            </a:extLst>
          </p:cNvPr>
          <p:cNvSpPr/>
          <p:nvPr/>
        </p:nvSpPr>
        <p:spPr>
          <a:xfrm rot="11378262">
            <a:off x="9071616" y="5720155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Single Corner Rounded 19">
            <a:extLst>
              <a:ext uri="{FF2B5EF4-FFF2-40B4-BE49-F238E27FC236}">
                <a16:creationId xmlns:a16="http://schemas.microsoft.com/office/drawing/2014/main" id="{7319E843-A7AB-4E02-B9BE-093AD8F52726}"/>
              </a:ext>
            </a:extLst>
          </p:cNvPr>
          <p:cNvSpPr/>
          <p:nvPr/>
        </p:nvSpPr>
        <p:spPr>
          <a:xfrm rot="10800000">
            <a:off x="6772739" y="3546274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:a16="http://schemas.microsoft.com/office/drawing/2014/main" id="{39AC3D30-8F2D-4E19-BC9A-B3A8246B020F}"/>
              </a:ext>
            </a:extLst>
          </p:cNvPr>
          <p:cNvSpPr/>
          <p:nvPr/>
        </p:nvSpPr>
        <p:spPr>
          <a:xfrm rot="9460281">
            <a:off x="881756" y="5310977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8F06047-FF71-4022-8266-42BA89046C68}"/>
              </a:ext>
            </a:extLst>
          </p:cNvPr>
          <p:cNvSpPr/>
          <p:nvPr/>
        </p:nvSpPr>
        <p:spPr>
          <a:xfrm rot="17638969">
            <a:off x="805396" y="2133275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49C92547-4930-4BF7-86A5-4D483A780834}"/>
              </a:ext>
            </a:extLst>
          </p:cNvPr>
          <p:cNvSpPr/>
          <p:nvPr/>
        </p:nvSpPr>
        <p:spPr>
          <a:xfrm rot="16873129">
            <a:off x="2057429" y="4195947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Single Corner Rounded 23">
            <a:extLst>
              <a:ext uri="{FF2B5EF4-FFF2-40B4-BE49-F238E27FC236}">
                <a16:creationId xmlns:a16="http://schemas.microsoft.com/office/drawing/2014/main" id="{03A63391-5A2C-40FA-95E6-101C3F7316BE}"/>
              </a:ext>
            </a:extLst>
          </p:cNvPr>
          <p:cNvSpPr/>
          <p:nvPr/>
        </p:nvSpPr>
        <p:spPr>
          <a:xfrm rot="9977717">
            <a:off x="3279538" y="5518177"/>
            <a:ext cx="1024647" cy="7684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768429F7-CAE8-4C83-951C-C348A804E34A}"/>
              </a:ext>
            </a:extLst>
          </p:cNvPr>
          <p:cNvSpPr/>
          <p:nvPr/>
        </p:nvSpPr>
        <p:spPr>
          <a:xfrm>
            <a:off x="2227306" y="1534537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2F57E990-C512-4C86-A509-A9243A31D1B4}"/>
              </a:ext>
            </a:extLst>
          </p:cNvPr>
          <p:cNvSpPr/>
          <p:nvPr/>
        </p:nvSpPr>
        <p:spPr>
          <a:xfrm rot="7198454">
            <a:off x="3664498" y="3366055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C062F8AC-7321-470A-9B23-880440F6B110}"/>
              </a:ext>
            </a:extLst>
          </p:cNvPr>
          <p:cNvSpPr/>
          <p:nvPr/>
        </p:nvSpPr>
        <p:spPr>
          <a:xfrm rot="3693813">
            <a:off x="5507850" y="4653708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8DB53A5-CBE0-4CFE-B259-CDB88548A307}"/>
              </a:ext>
            </a:extLst>
          </p:cNvPr>
          <p:cNvSpPr/>
          <p:nvPr/>
        </p:nvSpPr>
        <p:spPr>
          <a:xfrm rot="4883589">
            <a:off x="8823517" y="2534743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7E09EAF7-9B1F-4CA8-B3F7-113CAF4681AC}"/>
              </a:ext>
            </a:extLst>
          </p:cNvPr>
          <p:cNvSpPr/>
          <p:nvPr/>
        </p:nvSpPr>
        <p:spPr>
          <a:xfrm rot="8189698">
            <a:off x="10356878" y="2737254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1CA03375-02A9-4B86-8AE1-EC78D4C8CD2F}"/>
              </a:ext>
            </a:extLst>
          </p:cNvPr>
          <p:cNvSpPr/>
          <p:nvPr/>
        </p:nvSpPr>
        <p:spPr>
          <a:xfrm rot="15701453">
            <a:off x="7518752" y="5194568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B382D74E-0D6A-4F80-B85B-D4EBCD50B740}"/>
              </a:ext>
            </a:extLst>
          </p:cNvPr>
          <p:cNvSpPr/>
          <p:nvPr/>
        </p:nvSpPr>
        <p:spPr>
          <a:xfrm rot="16374439">
            <a:off x="6315350" y="2226289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170CE500-8A11-45AC-85CE-37E44AF008E7}"/>
              </a:ext>
            </a:extLst>
          </p:cNvPr>
          <p:cNvSpPr/>
          <p:nvPr/>
        </p:nvSpPr>
        <p:spPr>
          <a:xfrm rot="17332706">
            <a:off x="10044470" y="5195039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460A4A67-F446-4950-81CF-7D48B8920703}"/>
              </a:ext>
            </a:extLst>
          </p:cNvPr>
          <p:cNvSpPr/>
          <p:nvPr/>
        </p:nvSpPr>
        <p:spPr>
          <a:xfrm rot="12410751">
            <a:off x="1682390" y="5024506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8E0BD9ED-ECAA-4D5C-885F-5E666306E2A5}"/>
              </a:ext>
            </a:extLst>
          </p:cNvPr>
          <p:cNvSpPr/>
          <p:nvPr/>
        </p:nvSpPr>
        <p:spPr>
          <a:xfrm rot="6682274">
            <a:off x="127883" y="3860400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C552EA72-FFCE-4CCB-91A7-34AED21F754A}"/>
              </a:ext>
            </a:extLst>
          </p:cNvPr>
          <p:cNvSpPr/>
          <p:nvPr/>
        </p:nvSpPr>
        <p:spPr>
          <a:xfrm rot="1854885">
            <a:off x="2394735" y="3015132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1EB63757-9AD2-415C-803E-CA3C3C22E60F}"/>
              </a:ext>
            </a:extLst>
          </p:cNvPr>
          <p:cNvSpPr/>
          <p:nvPr/>
        </p:nvSpPr>
        <p:spPr>
          <a:xfrm>
            <a:off x="4062825" y="5648748"/>
            <a:ext cx="1812760" cy="84306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Delay 36">
            <a:extLst>
              <a:ext uri="{FF2B5EF4-FFF2-40B4-BE49-F238E27FC236}">
                <a16:creationId xmlns:a16="http://schemas.microsoft.com/office/drawing/2014/main" id="{5494A371-4A43-418A-BFB6-4B585BEE0626}"/>
              </a:ext>
            </a:extLst>
          </p:cNvPr>
          <p:cNvSpPr/>
          <p:nvPr/>
        </p:nvSpPr>
        <p:spPr>
          <a:xfrm>
            <a:off x="7287862" y="3603993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elay 37">
            <a:extLst>
              <a:ext uri="{FF2B5EF4-FFF2-40B4-BE49-F238E27FC236}">
                <a16:creationId xmlns:a16="http://schemas.microsoft.com/office/drawing/2014/main" id="{493865F2-961C-4DF0-8BCC-F762933D9664}"/>
              </a:ext>
            </a:extLst>
          </p:cNvPr>
          <p:cNvSpPr/>
          <p:nvPr/>
        </p:nvSpPr>
        <p:spPr>
          <a:xfrm>
            <a:off x="1224547" y="4045960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Delay 38">
            <a:extLst>
              <a:ext uri="{FF2B5EF4-FFF2-40B4-BE49-F238E27FC236}">
                <a16:creationId xmlns:a16="http://schemas.microsoft.com/office/drawing/2014/main" id="{FACC39AD-E1F9-466C-A608-9DB436E8E63E}"/>
              </a:ext>
            </a:extLst>
          </p:cNvPr>
          <p:cNvSpPr/>
          <p:nvPr/>
        </p:nvSpPr>
        <p:spPr>
          <a:xfrm>
            <a:off x="6243833" y="5235383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elay 39">
            <a:extLst>
              <a:ext uri="{FF2B5EF4-FFF2-40B4-BE49-F238E27FC236}">
                <a16:creationId xmlns:a16="http://schemas.microsoft.com/office/drawing/2014/main" id="{68067195-F011-4222-9205-3C8044DF243D}"/>
              </a:ext>
            </a:extLst>
          </p:cNvPr>
          <p:cNvSpPr/>
          <p:nvPr/>
        </p:nvSpPr>
        <p:spPr>
          <a:xfrm>
            <a:off x="3482024" y="2739248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Delay 40">
            <a:extLst>
              <a:ext uri="{FF2B5EF4-FFF2-40B4-BE49-F238E27FC236}">
                <a16:creationId xmlns:a16="http://schemas.microsoft.com/office/drawing/2014/main" id="{8920216D-BA6E-431F-BFFF-E0EDB239C642}"/>
              </a:ext>
            </a:extLst>
          </p:cNvPr>
          <p:cNvSpPr/>
          <p:nvPr/>
        </p:nvSpPr>
        <p:spPr>
          <a:xfrm rot="18516402">
            <a:off x="9777566" y="1706419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72020219-88C5-4D92-A22E-9CD8DD84E16B}"/>
              </a:ext>
            </a:extLst>
          </p:cNvPr>
          <p:cNvSpPr/>
          <p:nvPr/>
        </p:nvSpPr>
        <p:spPr>
          <a:xfrm rot="18516402">
            <a:off x="2508115" y="5026089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elay 42">
            <a:extLst>
              <a:ext uri="{FF2B5EF4-FFF2-40B4-BE49-F238E27FC236}">
                <a16:creationId xmlns:a16="http://schemas.microsoft.com/office/drawing/2014/main" id="{E45E7C9F-78DE-409F-A84F-6C38EC2DB877}"/>
              </a:ext>
            </a:extLst>
          </p:cNvPr>
          <p:cNvSpPr/>
          <p:nvPr/>
        </p:nvSpPr>
        <p:spPr>
          <a:xfrm rot="18516402">
            <a:off x="402818" y="1819095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Delay 43">
            <a:extLst>
              <a:ext uri="{FF2B5EF4-FFF2-40B4-BE49-F238E27FC236}">
                <a16:creationId xmlns:a16="http://schemas.microsoft.com/office/drawing/2014/main" id="{55462888-50CC-44B6-864B-FBC504E20B5D}"/>
              </a:ext>
            </a:extLst>
          </p:cNvPr>
          <p:cNvSpPr/>
          <p:nvPr/>
        </p:nvSpPr>
        <p:spPr>
          <a:xfrm rot="5030544">
            <a:off x="1798879" y="2113806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Delay 44">
            <a:extLst>
              <a:ext uri="{FF2B5EF4-FFF2-40B4-BE49-F238E27FC236}">
                <a16:creationId xmlns:a16="http://schemas.microsoft.com/office/drawing/2014/main" id="{BDAC29F9-4078-46F8-98DB-81DF39C127E9}"/>
              </a:ext>
            </a:extLst>
          </p:cNvPr>
          <p:cNvSpPr/>
          <p:nvPr/>
        </p:nvSpPr>
        <p:spPr>
          <a:xfrm rot="5030544">
            <a:off x="5417651" y="1768986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Delay 45">
            <a:extLst>
              <a:ext uri="{FF2B5EF4-FFF2-40B4-BE49-F238E27FC236}">
                <a16:creationId xmlns:a16="http://schemas.microsoft.com/office/drawing/2014/main" id="{2480E5EB-1FB2-405E-B497-54D6872FC4DD}"/>
              </a:ext>
            </a:extLst>
          </p:cNvPr>
          <p:cNvSpPr/>
          <p:nvPr/>
        </p:nvSpPr>
        <p:spPr>
          <a:xfrm rot="8145473">
            <a:off x="4802018" y="4053856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Delay 46">
            <a:extLst>
              <a:ext uri="{FF2B5EF4-FFF2-40B4-BE49-F238E27FC236}">
                <a16:creationId xmlns:a16="http://schemas.microsoft.com/office/drawing/2014/main" id="{DCAD2333-74D8-4191-AECD-4070B56950A6}"/>
              </a:ext>
            </a:extLst>
          </p:cNvPr>
          <p:cNvSpPr/>
          <p:nvPr/>
        </p:nvSpPr>
        <p:spPr>
          <a:xfrm rot="5030544">
            <a:off x="9553568" y="4746061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Delay 47">
            <a:extLst>
              <a:ext uri="{FF2B5EF4-FFF2-40B4-BE49-F238E27FC236}">
                <a16:creationId xmlns:a16="http://schemas.microsoft.com/office/drawing/2014/main" id="{4A98862D-2312-431B-B09B-6CB41770D9D4}"/>
              </a:ext>
            </a:extLst>
          </p:cNvPr>
          <p:cNvSpPr/>
          <p:nvPr/>
        </p:nvSpPr>
        <p:spPr>
          <a:xfrm rot="8145473">
            <a:off x="796080" y="5299673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Delay 48">
            <a:extLst>
              <a:ext uri="{FF2B5EF4-FFF2-40B4-BE49-F238E27FC236}">
                <a16:creationId xmlns:a16="http://schemas.microsoft.com/office/drawing/2014/main" id="{E663186E-C08C-4052-B529-20200AA0AD72}"/>
              </a:ext>
            </a:extLst>
          </p:cNvPr>
          <p:cNvSpPr/>
          <p:nvPr/>
        </p:nvSpPr>
        <p:spPr>
          <a:xfrm rot="8145473">
            <a:off x="7432141" y="1840121"/>
            <a:ext cx="1709340" cy="1337421"/>
          </a:xfrm>
          <a:prstGeom prst="flowChartDelay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oo many things going crazy">
            <a:extLst>
              <a:ext uri="{FF2B5EF4-FFF2-40B4-BE49-F238E27FC236}">
                <a16:creationId xmlns:a16="http://schemas.microsoft.com/office/drawing/2014/main" id="{83378A4D-F1A5-4262-A1F4-E11D82183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r="19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20A46-836D-4EFB-8441-210C4E6E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tame the madness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16039B1-B163-4AED-B99E-C3F536B0C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97" y="4481637"/>
            <a:ext cx="2253820" cy="23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0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Helm?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C26A9E-7840-4190-9365-839E9B5AAD93}"/>
              </a:ext>
            </a:extLst>
          </p:cNvPr>
          <p:cNvSpPr/>
          <p:nvPr/>
        </p:nvSpPr>
        <p:spPr>
          <a:xfrm>
            <a:off x="116741" y="6373712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https://helm.sh/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F3CC8-7903-480C-B0E8-D34EF8393FFE}"/>
              </a:ext>
            </a:extLst>
          </p:cNvPr>
          <p:cNvSpPr/>
          <p:nvPr/>
        </p:nvSpPr>
        <p:spPr>
          <a:xfrm>
            <a:off x="377301" y="1566909"/>
            <a:ext cx="1120510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585AB"/>
                </a:solidFill>
              </a:rPr>
              <a:t>The package manager for Kubernetes!</a:t>
            </a:r>
          </a:p>
          <a:p>
            <a:endParaRPr lang="en-US" sz="2400" dirty="0"/>
          </a:p>
          <a:p>
            <a:r>
              <a:rPr lang="en-US" sz="2400" dirty="0"/>
              <a:t>A great way to </a:t>
            </a:r>
            <a:r>
              <a:rPr lang="en-US" sz="2400" b="1" dirty="0">
                <a:solidFill>
                  <a:srgbClr val="1585AB"/>
                </a:solidFill>
              </a:rPr>
              <a:t>find, share, and use </a:t>
            </a:r>
            <a:r>
              <a:rPr lang="en-US" sz="2400" dirty="0"/>
              <a:t>software </a:t>
            </a:r>
            <a:r>
              <a:rPr lang="en-US" sz="2400" i="1" dirty="0"/>
              <a:t>built for Kubernetes</a:t>
            </a:r>
          </a:p>
          <a:p>
            <a:endParaRPr lang="en-US" sz="2400" dirty="0"/>
          </a:p>
          <a:p>
            <a:r>
              <a:rPr lang="en-US" sz="2400" dirty="0"/>
              <a:t>Helm collects all of the resources required to run an application into a single artifact: a </a:t>
            </a:r>
            <a:r>
              <a:rPr lang="en-US" sz="2400" b="1" dirty="0">
                <a:solidFill>
                  <a:srgbClr val="1585AB"/>
                </a:solidFill>
              </a:rPr>
              <a:t>Chart</a:t>
            </a:r>
          </a:p>
          <a:p>
            <a:endParaRPr lang="en-US" sz="2400" dirty="0"/>
          </a:p>
          <a:p>
            <a:r>
              <a:rPr lang="en-US" sz="2400" dirty="0"/>
              <a:t>Charts let you </a:t>
            </a:r>
            <a:r>
              <a:rPr lang="en-US" sz="2400" b="1" dirty="0">
                <a:solidFill>
                  <a:srgbClr val="1585AB"/>
                </a:solidFill>
              </a:rPr>
              <a:t>define, install, and upgrade </a:t>
            </a:r>
            <a:r>
              <a:rPr lang="en-US" sz="2400" dirty="0"/>
              <a:t>complex </a:t>
            </a:r>
            <a:br>
              <a:rPr lang="en-US" sz="2400" dirty="0"/>
            </a:br>
            <a:r>
              <a:rPr lang="en-US" sz="2400" dirty="0"/>
              <a:t>Kubernetes applications as a single unit</a:t>
            </a:r>
          </a:p>
          <a:p>
            <a:endParaRPr lang="en-US" sz="2400" dirty="0"/>
          </a:p>
          <a:p>
            <a:r>
              <a:rPr lang="en-US" sz="2400" dirty="0"/>
              <a:t>Helm is a </a:t>
            </a:r>
            <a:r>
              <a:rPr lang="en-US" sz="2400" b="1" dirty="0">
                <a:solidFill>
                  <a:srgbClr val="1585AB"/>
                </a:solidFill>
              </a:rPr>
              <a:t>CNCF project </a:t>
            </a:r>
            <a:r>
              <a:rPr lang="en-US" sz="2400" dirty="0"/>
              <a:t>with significant contributions from </a:t>
            </a:r>
            <a:br>
              <a:rPr lang="en-US" sz="2400" dirty="0"/>
            </a:br>
            <a:r>
              <a:rPr lang="en-US" sz="2400" dirty="0"/>
              <a:t>Microsoft, Google and </a:t>
            </a:r>
            <a:r>
              <a:rPr lang="en-US" sz="2400" dirty="0" err="1"/>
              <a:t>Bitnami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83D57-6A4F-4BD3-B276-4209CFA9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95" y="3821879"/>
            <a:ext cx="2479589" cy="2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7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15ABB-825C-4473-AB41-A638D852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272" y="3275994"/>
            <a:ext cx="2172868" cy="2194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D3C336-C482-40DD-8A36-3ADB2439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84" y="1519117"/>
            <a:ext cx="3004860" cy="41889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B2841-8ABC-47B8-AC69-2A8F4F69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Helm works</a:t>
            </a:r>
          </a:p>
        </p:txBody>
      </p:sp>
      <p:pic>
        <p:nvPicPr>
          <p:cNvPr id="3074" name="Picture 2" descr="Image result for chart">
            <a:extLst>
              <a:ext uri="{FF2B5EF4-FFF2-40B4-BE49-F238E27FC236}">
                <a16:creationId xmlns:a16="http://schemas.microsoft.com/office/drawing/2014/main" id="{0A677F81-0A5A-4C63-860D-B84276064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t="11423" r="4594" b="19372"/>
          <a:stretch/>
        </p:blipFill>
        <p:spPr bwMode="auto">
          <a:xfrm>
            <a:off x="9064023" y="2800865"/>
            <a:ext cx="3016630" cy="173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A24FD0-917E-45AE-A888-A8D3ADF11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84" y="2499963"/>
            <a:ext cx="2339806" cy="2542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D31F36-42AE-457C-A516-D2549C3F2123}"/>
              </a:ext>
            </a:extLst>
          </p:cNvPr>
          <p:cNvSpPr txBox="1"/>
          <p:nvPr/>
        </p:nvSpPr>
        <p:spPr>
          <a:xfrm>
            <a:off x="0" y="5926623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Simple Parameters			Complex Charts				Powerful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BC6F-74AC-4C86-BEBA-AB704B112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969" y="1909864"/>
            <a:ext cx="2678293" cy="1861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D7986-23BC-46C8-B325-54C1B7CEB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702" y="1607308"/>
            <a:ext cx="2542798" cy="2374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314A8D2-7A0F-414A-8E6E-18315D458425}"/>
              </a:ext>
            </a:extLst>
          </p:cNvPr>
          <p:cNvSpPr/>
          <p:nvPr/>
        </p:nvSpPr>
        <p:spPr>
          <a:xfrm>
            <a:off x="2400293" y="3281463"/>
            <a:ext cx="811199" cy="97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BD4C54-0FDA-43D0-B233-41375592D1BD}"/>
              </a:ext>
            </a:extLst>
          </p:cNvPr>
          <p:cNvSpPr/>
          <p:nvPr/>
        </p:nvSpPr>
        <p:spPr>
          <a:xfrm>
            <a:off x="8204463" y="3281463"/>
            <a:ext cx="811199" cy="979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9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5471-8851-46DE-89A6-CED86C9A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5 Minutes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331E3-5464-43F3-AB20-B79011DCC665}"/>
              </a:ext>
            </a:extLst>
          </p:cNvPr>
          <p:cNvSpPr txBox="1"/>
          <p:nvPr/>
        </p:nvSpPr>
        <p:spPr>
          <a:xfrm>
            <a:off x="2159541" y="2175753"/>
            <a:ext cx="81161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Why do I need Helm?</a:t>
            </a:r>
          </a:p>
          <a:p>
            <a:endParaRPr lang="en-US" sz="4400" dirty="0"/>
          </a:p>
          <a:p>
            <a:r>
              <a:rPr lang="en-US" sz="4400" dirty="0"/>
              <a:t>What is Helm?</a:t>
            </a:r>
          </a:p>
          <a:p>
            <a:endParaRPr lang="en-US" sz="4400" dirty="0"/>
          </a:p>
          <a:p>
            <a:r>
              <a:rPr lang="en-US" sz="4400" dirty="0"/>
              <a:t>How do I use Helm?</a:t>
            </a:r>
          </a:p>
        </p:txBody>
      </p:sp>
    </p:spTree>
    <p:extLst>
      <p:ext uri="{BB962C8B-B14F-4D97-AF65-F5344CB8AC3E}">
        <p14:creationId xmlns:p14="http://schemas.microsoft.com/office/powerpoint/2010/main" val="336281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E661-B6EC-44A5-A83A-4A1F245A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Helm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B5F64-CCC3-4428-9BF9-F7BC2438D341}"/>
              </a:ext>
            </a:extLst>
          </p:cNvPr>
          <p:cNvSpPr txBox="1"/>
          <p:nvPr/>
        </p:nvSpPr>
        <p:spPr>
          <a:xfrm>
            <a:off x="3492020" y="1720329"/>
            <a:ext cx="80141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Snap (</a:t>
            </a:r>
            <a:r>
              <a:rPr lang="en-US" b="1" dirty="0">
                <a:solidFill>
                  <a:srgbClr val="1585AB"/>
                </a:solidFill>
              </a:rPr>
              <a:t>Linux</a:t>
            </a:r>
            <a:r>
              <a:rPr lang="en-US" dirty="0"/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snap install helm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Homebrew (</a:t>
            </a:r>
            <a:r>
              <a:rPr lang="en-US" b="1" dirty="0">
                <a:solidFill>
                  <a:srgbClr val="1585AB"/>
                </a:solidFill>
              </a:rPr>
              <a:t>macOS</a:t>
            </a:r>
            <a:r>
              <a:rPr lang="en-US" dirty="0"/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brew install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kubernetes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-helm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Chocolatey (</a:t>
            </a:r>
            <a:r>
              <a:rPr lang="en-US" b="1" dirty="0">
                <a:solidFill>
                  <a:srgbClr val="1585AB"/>
                </a:solidFill>
              </a:rPr>
              <a:t>Windows</a:t>
            </a:r>
            <a:r>
              <a:rPr lang="en-US" dirty="0"/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choco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install kubernetes-helm</a:t>
            </a:r>
          </a:p>
          <a:p>
            <a:endParaRPr lang="en-US" dirty="0">
              <a:cs typeface="Consolas" panose="020B0609020204030204" pitchFamily="49" charset="0"/>
            </a:endParaRPr>
          </a:p>
          <a:p>
            <a:endParaRPr lang="en-US" dirty="0">
              <a:cs typeface="Consolas" panose="020B0609020204030204" pitchFamily="49" charset="0"/>
            </a:endParaRPr>
          </a:p>
          <a:p>
            <a:endParaRPr lang="en-US" dirty="0">
              <a:cs typeface="Consolas" panose="020B0609020204030204" pitchFamily="49" charset="0"/>
            </a:endParaRPr>
          </a:p>
          <a:p>
            <a:r>
              <a:rPr lang="en-US" dirty="0"/>
              <a:t>From Script (</a:t>
            </a:r>
            <a:r>
              <a:rPr lang="en-US" b="1" dirty="0">
                <a:solidFill>
                  <a:srgbClr val="1585AB"/>
                </a:solidFill>
              </a:rPr>
              <a:t>GitHub</a:t>
            </a:r>
            <a:r>
              <a:rPr lang="en-US" dirty="0"/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raw.githubusercontent.com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/helm/helm/master/scripts/get</a:t>
            </a:r>
          </a:p>
        </p:txBody>
      </p:sp>
      <p:pic>
        <p:nvPicPr>
          <p:cNvPr id="4098" name="Picture 2" descr="Image result for linux">
            <a:extLst>
              <a:ext uri="{FF2B5EF4-FFF2-40B4-BE49-F238E27FC236}">
                <a16:creationId xmlns:a16="http://schemas.microsoft.com/office/drawing/2014/main" id="{E53EB485-24A5-4E78-99C6-7401DB58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026" y="1587324"/>
            <a:ext cx="951161" cy="112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windows">
            <a:extLst>
              <a:ext uri="{FF2B5EF4-FFF2-40B4-BE49-F238E27FC236}">
                <a16:creationId xmlns:a16="http://schemas.microsoft.com/office/drawing/2014/main" id="{4DB1FAB2-77BC-40EC-9E3C-98D5AC291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151" y="4453456"/>
            <a:ext cx="910656" cy="9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osx">
            <a:extLst>
              <a:ext uri="{FF2B5EF4-FFF2-40B4-BE49-F238E27FC236}">
                <a16:creationId xmlns:a16="http://schemas.microsoft.com/office/drawing/2014/main" id="{9E00BBDD-C877-400F-AD26-744DBCD22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0" t="8882" r="8652" b="8882"/>
          <a:stretch/>
        </p:blipFill>
        <p:spPr bwMode="auto">
          <a:xfrm>
            <a:off x="1884612" y="3016778"/>
            <a:ext cx="1109818" cy="110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3F17DF-E13E-CD4D-94E7-37DB0FB65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320" y="5611231"/>
            <a:ext cx="977209" cy="9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12B8-7068-4AF8-9BF4-6091DB22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Helm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8A257-3480-4406-8295-AB7491EB84B9}"/>
              </a:ext>
            </a:extLst>
          </p:cNvPr>
          <p:cNvSpPr txBox="1"/>
          <p:nvPr/>
        </p:nvSpPr>
        <p:spPr>
          <a:xfrm>
            <a:off x="110256" y="1524644"/>
            <a:ext cx="1204284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 </a:t>
            </a:r>
            <a:r>
              <a:rPr lang="en-US" sz="1400" b="1" dirty="0" err="1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1400" b="1" dirty="0">
              <a:solidFill>
                <a:srgbClr val="1585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b="1" dirty="0">
              <a:solidFill>
                <a:srgbClr val="1585AB"/>
              </a:solidFill>
            </a:endParaRPr>
          </a:p>
          <a:p>
            <a:r>
              <a:rPr lang="en-US" sz="1400" dirty="0"/>
              <a:t>Adding stable repo with URL: https://kubernetes-charts.storage.googleapis.com </a:t>
            </a:r>
          </a:p>
          <a:p>
            <a:r>
              <a:rPr lang="en-US" sz="1400" dirty="0"/>
              <a:t>Adding local repo with URL: http://127.0.0.1:8879/charts </a:t>
            </a:r>
          </a:p>
          <a:p>
            <a:r>
              <a:rPr lang="en-US" sz="1400" dirty="0"/>
              <a:t>$HELM_HOME has been configured at /home/user/.helm.</a:t>
            </a:r>
          </a:p>
          <a:p>
            <a:r>
              <a:rPr lang="en-US" sz="1400" b="1" dirty="0">
                <a:solidFill>
                  <a:srgbClr val="1585AB"/>
                </a:solidFill>
              </a:rPr>
              <a:t>Tiller (the Helm server-side component) has been installed into your Kubernetes Cluster.</a:t>
            </a:r>
          </a:p>
          <a:p>
            <a:r>
              <a:rPr lang="en-US" sz="1400" dirty="0"/>
              <a:t>Please note: by default, Tiller is deployed with an insecure 'allow unauthenticated users' policy.</a:t>
            </a:r>
          </a:p>
          <a:p>
            <a:r>
              <a:rPr lang="en-US" sz="1400" dirty="0"/>
              <a:t>To prevent this, run `helm </a:t>
            </a:r>
            <a:r>
              <a:rPr lang="en-US" sz="1400" dirty="0" err="1"/>
              <a:t>init</a:t>
            </a:r>
            <a:r>
              <a:rPr lang="en-US" sz="1400" dirty="0"/>
              <a:t>` with the --tiller-</a:t>
            </a:r>
            <a:r>
              <a:rPr lang="en-US" sz="1400" dirty="0" err="1"/>
              <a:t>tls</a:t>
            </a:r>
            <a:r>
              <a:rPr lang="en-US" sz="1400" dirty="0"/>
              <a:t>-verify flag.</a:t>
            </a:r>
          </a:p>
          <a:p>
            <a:r>
              <a:rPr lang="en-US" sz="1400" dirty="0"/>
              <a:t>For more information on securing your installation see: https://docs.helm.sh/using_helm/#securing-your-helm-installation</a:t>
            </a:r>
          </a:p>
          <a:p>
            <a:r>
              <a:rPr lang="en-US" sz="1400" b="1" dirty="0">
                <a:solidFill>
                  <a:srgbClr val="1585AB"/>
                </a:solidFill>
              </a:rPr>
              <a:t>Happy Helming!</a:t>
            </a:r>
          </a:p>
          <a:p>
            <a:endParaRPr lang="en-US" sz="1400" b="1" dirty="0">
              <a:solidFill>
                <a:srgbClr val="1585AB"/>
              </a:solidFill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 create </a:t>
            </a:r>
            <a:r>
              <a:rPr lang="en-US" sz="1400" b="1" dirty="0" err="1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serviceaccount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--namespace </a:t>
            </a:r>
            <a:r>
              <a:rPr lang="en-US" sz="1400" b="1" dirty="0" err="1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-system tiller</a:t>
            </a:r>
          </a:p>
          <a:p>
            <a:endParaRPr lang="en-US" sz="1400" dirty="0"/>
          </a:p>
          <a:p>
            <a:r>
              <a:rPr lang="en-US" sz="1400" dirty="0" err="1"/>
              <a:t>serviceaccount</a:t>
            </a:r>
            <a:r>
              <a:rPr lang="en-US" sz="1400" dirty="0"/>
              <a:t>/tiller created</a:t>
            </a:r>
          </a:p>
          <a:p>
            <a:endParaRPr lang="en-US" sz="1400" dirty="0"/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 create </a:t>
            </a:r>
            <a:r>
              <a:rPr lang="en-US" sz="1400" b="1" dirty="0" err="1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clusterrolebinding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tiller-cluster-rule \</a:t>
            </a:r>
            <a:b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--</a:t>
            </a:r>
            <a:r>
              <a:rPr lang="en-US" sz="1400" b="1" dirty="0" err="1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clusterrole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=cluster-admin --</a:t>
            </a:r>
            <a:r>
              <a:rPr lang="en-US" sz="1400" b="1" dirty="0" err="1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serviceaccount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err="1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kube-system:tiller</a:t>
            </a:r>
            <a:endParaRPr lang="en-US" sz="1400" b="1" dirty="0">
              <a:solidFill>
                <a:srgbClr val="1585A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/>
          </a:p>
          <a:p>
            <a:r>
              <a:rPr lang="en-US" sz="1400" dirty="0"/>
              <a:t>clusterrolebinding.rbac.authorization.k8s.io/tiller-cluster-rule created</a:t>
            </a:r>
          </a:p>
          <a:p>
            <a:endParaRPr lang="en-US" sz="1400" dirty="0"/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 patch deploy --namespace </a:t>
            </a:r>
            <a:r>
              <a:rPr lang="en-US" sz="1400" b="1" dirty="0" err="1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-system tiller-deploy \</a:t>
            </a:r>
            <a:b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-p '{"spec":{"template":{"spec":{"</a:t>
            </a:r>
            <a:r>
              <a:rPr lang="en-US" sz="1400" b="1" dirty="0" err="1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serviceAccount</a:t>
            </a:r>
            <a:r>
              <a:rPr lang="en-US" sz="14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":"tiller"}}}}'</a:t>
            </a:r>
          </a:p>
          <a:p>
            <a:endParaRPr lang="en-US" sz="1400" dirty="0"/>
          </a:p>
          <a:p>
            <a:r>
              <a:rPr lang="en-US" sz="1400" dirty="0" err="1"/>
              <a:t>deployment.extensions</a:t>
            </a:r>
            <a:r>
              <a:rPr lang="en-US" sz="1400" dirty="0"/>
              <a:t>/tiller-deploy patched</a:t>
            </a:r>
          </a:p>
          <a:p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C611B-6088-4631-9FE7-16B9D09DC8EE}"/>
              </a:ext>
            </a:extLst>
          </p:cNvPr>
          <p:cNvSpPr txBox="1"/>
          <p:nvPr/>
        </p:nvSpPr>
        <p:spPr>
          <a:xfrm>
            <a:off x="6677025" y="1524644"/>
            <a:ext cx="4874770" cy="738664"/>
          </a:xfrm>
          <a:prstGeom prst="rect">
            <a:avLst/>
          </a:prstGeom>
          <a:solidFill>
            <a:srgbClr val="9ED9E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helm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b="1" dirty="0"/>
              <a:t> </a:t>
            </a:r>
            <a:r>
              <a:rPr lang="en-US" sz="1400" dirty="0"/>
              <a:t>uses the current kubectl context from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$HOME/&lt;username&gt;/.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kube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/config</a:t>
            </a:r>
          </a:p>
          <a:p>
            <a:r>
              <a:rPr lang="en-US" sz="1400" dirty="0"/>
              <a:t>to configure the target Kubernetes cluster for use with Helm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3CB42-AA61-49AE-B564-109BD89B5C5D}"/>
              </a:ext>
            </a:extLst>
          </p:cNvPr>
          <p:cNvSpPr txBox="1"/>
          <p:nvPr/>
        </p:nvSpPr>
        <p:spPr>
          <a:xfrm>
            <a:off x="7504670" y="4265142"/>
            <a:ext cx="4047125" cy="1323439"/>
          </a:xfrm>
          <a:prstGeom prst="rect">
            <a:avLst/>
          </a:prstGeom>
          <a:solidFill>
            <a:srgbClr val="9ED9E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To enable Helm’s server to function in an RBAC system the Helm deployment (tiller-deploy) must be given a service account (typically named “tiller”) bound to the cluster admin role</a:t>
            </a:r>
          </a:p>
        </p:txBody>
      </p:sp>
    </p:spTree>
    <p:extLst>
      <p:ext uri="{BB962C8B-B14F-4D97-AF65-F5344CB8AC3E}">
        <p14:creationId xmlns:p14="http://schemas.microsoft.com/office/powerpoint/2010/main" val="31094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A21F-AADD-41D1-9EC8-7383054A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CDAB-022A-4F97-9FDB-289B5F3E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69" y="1941113"/>
            <a:ext cx="9234791" cy="43775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030E3-4AED-472F-ACCD-069D86E21655}"/>
              </a:ext>
            </a:extLst>
          </p:cNvPr>
          <p:cNvSpPr txBox="1"/>
          <p:nvPr/>
        </p:nvSpPr>
        <p:spPr>
          <a:xfrm>
            <a:off x="188062" y="2253980"/>
            <a:ext cx="25454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helm CLI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2000" dirty="0"/>
              <a:t> command launches Helm’s server, </a:t>
            </a:r>
            <a:r>
              <a:rPr lang="en-US" sz="2000" dirty="0">
                <a:solidFill>
                  <a:srgbClr val="1585AB"/>
                </a:solidFill>
              </a:rPr>
              <a:t>Tiller</a:t>
            </a:r>
            <a:r>
              <a:rPr lang="en-US" sz="2000" dirty="0"/>
              <a:t> on the configured cluster</a:t>
            </a:r>
          </a:p>
          <a:p>
            <a:endParaRPr lang="en-US" sz="2000" dirty="0"/>
          </a:p>
          <a:p>
            <a:r>
              <a:rPr lang="en-US" sz="2000" dirty="0"/>
              <a:t>Tiller runs as a single pod deployment with the “tiller-deploy” service in the </a:t>
            </a:r>
            <a:r>
              <a:rPr lang="en-US" sz="2000" dirty="0" err="1">
                <a:solidFill>
                  <a:srgbClr val="1585AB"/>
                </a:solidFill>
              </a:rPr>
              <a:t>kube</a:t>
            </a:r>
            <a:r>
              <a:rPr lang="en-US" sz="2000" dirty="0">
                <a:solidFill>
                  <a:srgbClr val="1585AB"/>
                </a:solidFill>
              </a:rPr>
              <a:t>-system</a:t>
            </a:r>
            <a:r>
              <a:rPr lang="en-US" sz="2000" dirty="0"/>
              <a:t> namespace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B5B69-5A58-4749-95C3-534EC51A1741}"/>
              </a:ext>
            </a:extLst>
          </p:cNvPr>
          <p:cNvSpPr/>
          <p:nvPr/>
        </p:nvSpPr>
        <p:spPr>
          <a:xfrm>
            <a:off x="3901440" y="2412273"/>
            <a:ext cx="3361509" cy="278675"/>
          </a:xfrm>
          <a:prstGeom prst="rect">
            <a:avLst/>
          </a:prstGeom>
          <a:noFill/>
          <a:ln w="28575">
            <a:solidFill>
              <a:srgbClr val="7BC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0938D-6CEA-1046-BE6D-EEE7E9215969}"/>
              </a:ext>
            </a:extLst>
          </p:cNvPr>
          <p:cNvSpPr/>
          <p:nvPr/>
        </p:nvSpPr>
        <p:spPr>
          <a:xfrm>
            <a:off x="3901441" y="3107207"/>
            <a:ext cx="4319454" cy="278675"/>
          </a:xfrm>
          <a:prstGeom prst="rect">
            <a:avLst/>
          </a:prstGeom>
          <a:noFill/>
          <a:ln w="28575">
            <a:solidFill>
              <a:srgbClr val="7BC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8E298-4453-3E40-B46F-07B621440786}"/>
              </a:ext>
            </a:extLst>
          </p:cNvPr>
          <p:cNvSpPr/>
          <p:nvPr/>
        </p:nvSpPr>
        <p:spPr>
          <a:xfrm>
            <a:off x="3944985" y="4855028"/>
            <a:ext cx="3169917" cy="278675"/>
          </a:xfrm>
          <a:prstGeom prst="rect">
            <a:avLst/>
          </a:prstGeom>
          <a:noFill/>
          <a:ln w="28575">
            <a:solidFill>
              <a:srgbClr val="7BC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43020C-0FBB-204A-B782-A5DC4EABB56C}"/>
              </a:ext>
            </a:extLst>
          </p:cNvPr>
          <p:cNvSpPr/>
          <p:nvPr/>
        </p:nvSpPr>
        <p:spPr>
          <a:xfrm>
            <a:off x="3953694" y="5900294"/>
            <a:ext cx="2011677" cy="278675"/>
          </a:xfrm>
          <a:prstGeom prst="rect">
            <a:avLst/>
          </a:prstGeom>
          <a:noFill/>
          <a:ln w="28575">
            <a:solidFill>
              <a:srgbClr val="7BC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9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03478-8493-46DF-A4A6-8E435EFBB3D7}"/>
              </a:ext>
            </a:extLst>
          </p:cNvPr>
          <p:cNvSpPr txBox="1"/>
          <p:nvPr/>
        </p:nvSpPr>
        <p:spPr>
          <a:xfrm>
            <a:off x="1212712" y="1741251"/>
            <a:ext cx="92315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1585AB"/>
                </a:solidFill>
              </a:rPr>
              <a:t>Chart</a:t>
            </a:r>
            <a:r>
              <a:rPr lang="en-US" dirty="0"/>
              <a:t> is a Helm package</a:t>
            </a:r>
          </a:p>
          <a:p>
            <a:endParaRPr lang="en-US" dirty="0"/>
          </a:p>
          <a:p>
            <a:pPr lvl="1"/>
            <a:r>
              <a:rPr lang="en-US" dirty="0"/>
              <a:t>Charts contain </a:t>
            </a:r>
            <a:r>
              <a:rPr lang="en-US" b="1" dirty="0"/>
              <a:t>all of the resource definitions</a:t>
            </a:r>
            <a:r>
              <a:rPr lang="en-US" dirty="0"/>
              <a:t> necessary to run an application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>
                <a:solidFill>
                  <a:srgbClr val="1585AB"/>
                </a:solidFill>
              </a:rPr>
              <a:t>Repository</a:t>
            </a:r>
            <a:r>
              <a:rPr lang="en-US" dirty="0"/>
              <a:t> is the place where charts can be collected and shared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>
                <a:solidFill>
                  <a:srgbClr val="1585AB"/>
                </a:solidFill>
              </a:rPr>
              <a:t>Release</a:t>
            </a:r>
            <a:r>
              <a:rPr lang="en-US" dirty="0"/>
              <a:t> is an instance of a chart running in a Kubernetes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491A1-4602-4F4B-AA63-1132B0C6A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12" y="4725908"/>
            <a:ext cx="10087583" cy="17047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74120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E270-93AD-4050-9983-BD228189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99" y="11623"/>
            <a:ext cx="3301796" cy="1365575"/>
          </a:xfrm>
        </p:spPr>
        <p:txBody>
          <a:bodyPr/>
          <a:lstStyle/>
          <a:p>
            <a:r>
              <a:rPr lang="en-US" dirty="0"/>
              <a:t>Running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6A6FF-E32A-427A-A52C-233A6017EEB1}"/>
              </a:ext>
            </a:extLst>
          </p:cNvPr>
          <p:cNvSpPr txBox="1"/>
          <p:nvPr/>
        </p:nvSpPr>
        <p:spPr>
          <a:xfrm>
            <a:off x="4591309" y="97318"/>
            <a:ext cx="7427168" cy="6663363"/>
          </a:xfrm>
          <a:prstGeom prst="rect">
            <a:avLst/>
          </a:prstGeom>
          <a:solidFill>
            <a:srgbClr val="300A24"/>
          </a:solidFill>
          <a:ln>
            <a:solidFill>
              <a:srgbClr val="0070C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00" dirty="0" err="1">
                <a:latin typeface="Consolas" panose="020B0609020204030204" pitchFamily="49" charset="0"/>
              </a:rPr>
              <a:t>user@ubuntu</a:t>
            </a:r>
            <a:r>
              <a:rPr lang="en-US" sz="700" dirty="0">
                <a:latin typeface="Consolas" panose="020B0609020204030204" pitchFamily="49" charset="0"/>
              </a:rPr>
              <a:t>:~/linux-amd64$ ./helm install stable/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NAME:   full-joey</a:t>
            </a:r>
          </a:p>
          <a:p>
            <a:r>
              <a:rPr lang="en-US" sz="700" dirty="0">
                <a:latin typeface="Consolas" panose="020B0609020204030204" pitchFamily="49" charset="0"/>
              </a:rPr>
              <a:t>LAST DEPLOYED: Fri Oct 19 00:45:55 2018</a:t>
            </a:r>
          </a:p>
          <a:p>
            <a:r>
              <a:rPr lang="en-US" sz="700" dirty="0">
                <a:latin typeface="Consolas" panose="020B0609020204030204" pitchFamily="49" charset="0"/>
              </a:rPr>
              <a:t>NAMESPACE: default</a:t>
            </a:r>
          </a:p>
          <a:p>
            <a:r>
              <a:rPr lang="en-US" sz="700" dirty="0">
                <a:latin typeface="Consolas" panose="020B0609020204030204" pitchFamily="49" charset="0"/>
              </a:rPr>
              <a:t>STATUS: DEPLOYED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RESOURCES:</a:t>
            </a:r>
          </a:p>
          <a:p>
            <a:r>
              <a:rPr lang="en-US" sz="700" dirty="0">
                <a:latin typeface="Consolas" panose="020B0609020204030204" pitchFamily="49" charset="0"/>
              </a:rPr>
              <a:t>==&gt; v1/Pod(related)</a:t>
            </a:r>
          </a:p>
          <a:p>
            <a:r>
              <a:rPr lang="en-US" sz="700" dirty="0">
                <a:latin typeface="Consolas" panose="020B0609020204030204" pitchFamily="49" charset="0"/>
              </a:rPr>
              <a:t>NAME                            READY  STATUS   RESTARTS  AGE</a:t>
            </a:r>
          </a:p>
          <a:p>
            <a:r>
              <a:rPr lang="en-US" sz="700" dirty="0">
                <a:latin typeface="Consolas" panose="020B0609020204030204" pitchFamily="49" charset="0"/>
              </a:rPr>
              <a:t>full-joey-mysql-c566bbf7-78vvm  0/1    Pending  0         0s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==&gt; v1/Secret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NAME             AGE</a:t>
            </a:r>
          </a:p>
          <a:p>
            <a:r>
              <a:rPr lang="en-US" sz="700" dirty="0">
                <a:latin typeface="Consolas" panose="020B0609020204030204" pitchFamily="49" charset="0"/>
              </a:rPr>
              <a:t>full-joey-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 0s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==&gt; v1/</a:t>
            </a:r>
            <a:r>
              <a:rPr lang="en-US" sz="700" dirty="0" err="1">
                <a:latin typeface="Consolas" panose="020B0609020204030204" pitchFamily="49" charset="0"/>
              </a:rPr>
              <a:t>ConfigMap</a:t>
            </a:r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full-joey-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-test  0s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==&gt; v1/</a:t>
            </a:r>
            <a:r>
              <a:rPr lang="en-US" sz="700" dirty="0" err="1">
                <a:latin typeface="Consolas" panose="020B0609020204030204" pitchFamily="49" charset="0"/>
              </a:rPr>
              <a:t>PersistentVolumeClaim</a:t>
            </a:r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full-joey-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 0s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==&gt; v1/Service</a:t>
            </a:r>
          </a:p>
          <a:p>
            <a:r>
              <a:rPr lang="en-US" sz="700" dirty="0">
                <a:latin typeface="Consolas" panose="020B0609020204030204" pitchFamily="49" charset="0"/>
              </a:rPr>
              <a:t>full-joey-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 0s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==&gt; v1beta1/Deployment</a:t>
            </a:r>
          </a:p>
          <a:p>
            <a:r>
              <a:rPr lang="en-US" sz="700" dirty="0">
                <a:latin typeface="Consolas" panose="020B0609020204030204" pitchFamily="49" charset="0"/>
              </a:rPr>
              <a:t>full-joey-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 0s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NOTES:</a:t>
            </a:r>
          </a:p>
          <a:p>
            <a:r>
              <a:rPr lang="en-US" sz="700" dirty="0">
                <a:latin typeface="Consolas" panose="020B0609020204030204" pitchFamily="49" charset="0"/>
              </a:rPr>
              <a:t>MySQL can be accessed via port 3306 on the following DNS name from within your cluster:</a:t>
            </a:r>
          </a:p>
          <a:p>
            <a:r>
              <a:rPr lang="en-US" sz="700" dirty="0">
                <a:latin typeface="Consolas" panose="020B0609020204030204" pitchFamily="49" charset="0"/>
              </a:rPr>
              <a:t>full-joey-</a:t>
            </a:r>
            <a:r>
              <a:rPr lang="en-US" sz="700" dirty="0" err="1">
                <a:latin typeface="Consolas" panose="020B0609020204030204" pitchFamily="49" charset="0"/>
              </a:rPr>
              <a:t>mysql.default.svc.cluster.local</a:t>
            </a:r>
            <a:endParaRPr lang="en-US" sz="700" dirty="0">
              <a:latin typeface="Consolas" panose="020B0609020204030204" pitchFamily="49" charset="0"/>
            </a:endParaRP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To get your root password run: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MYSQL_ROOT_PASSWORD=$(kubectl get secret --namespace default full-joey-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-o </a:t>
            </a:r>
            <a:r>
              <a:rPr lang="en-US" sz="700" dirty="0" err="1">
                <a:latin typeface="Consolas" panose="020B0609020204030204" pitchFamily="49" charset="0"/>
              </a:rPr>
              <a:t>jsonpath</a:t>
            </a:r>
            <a:r>
              <a:rPr lang="en-US" sz="700" dirty="0">
                <a:latin typeface="Consolas" panose="020B0609020204030204" pitchFamily="49" charset="0"/>
              </a:rPr>
              <a:t>="{.</a:t>
            </a:r>
            <a:r>
              <a:rPr lang="en-US" sz="700" dirty="0" err="1">
                <a:latin typeface="Consolas" panose="020B0609020204030204" pitchFamily="49" charset="0"/>
              </a:rPr>
              <a:t>data.mysql</a:t>
            </a:r>
            <a:r>
              <a:rPr lang="en-US" sz="700" dirty="0">
                <a:latin typeface="Consolas" panose="020B0609020204030204" pitchFamily="49" charset="0"/>
              </a:rPr>
              <a:t>-root-password}" | base64 --decode; echo)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To connect to your database: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1. Run an Ubuntu pod that you can use as a client: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kubectl run -</a:t>
            </a:r>
            <a:r>
              <a:rPr lang="en-US" sz="700" dirty="0" err="1">
                <a:latin typeface="Consolas" panose="020B0609020204030204" pitchFamily="49" charset="0"/>
              </a:rPr>
              <a:t>i</a:t>
            </a:r>
            <a:r>
              <a:rPr lang="en-US" sz="700" dirty="0">
                <a:latin typeface="Consolas" panose="020B0609020204030204" pitchFamily="49" charset="0"/>
              </a:rPr>
              <a:t> --</a:t>
            </a:r>
            <a:r>
              <a:rPr lang="en-US" sz="700" dirty="0" err="1">
                <a:latin typeface="Consolas" panose="020B0609020204030204" pitchFamily="49" charset="0"/>
              </a:rPr>
              <a:t>tty</a:t>
            </a:r>
            <a:r>
              <a:rPr lang="en-US" sz="700" dirty="0">
                <a:latin typeface="Consolas" panose="020B0609020204030204" pitchFamily="49" charset="0"/>
              </a:rPr>
              <a:t> ubuntu --image=ubuntu:16.04 --restart=Never -- bash -</a:t>
            </a:r>
            <a:r>
              <a:rPr lang="en-US" sz="700" dirty="0" err="1">
                <a:latin typeface="Consolas" panose="020B0609020204030204" pitchFamily="49" charset="0"/>
              </a:rPr>
              <a:t>il</a:t>
            </a:r>
            <a:endParaRPr lang="en-US" sz="700" dirty="0">
              <a:latin typeface="Consolas" panose="020B0609020204030204" pitchFamily="49" charset="0"/>
            </a:endParaRP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2. Install the 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client: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$ apt-get update &amp;&amp; apt-get install 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-client -y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3. Connect using the 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cli, then provide your password: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$ 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-h full-joey-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-p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To connect to your database directly from outside the K8s cluster: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MYSQL_HOST=127.0.0.1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MYSQL_PORT=3306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# Execute the following command to route the connection: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kubectl port-forward svc/full-joey-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3306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>
                <a:latin typeface="Consolas" panose="020B0609020204030204" pitchFamily="49" charset="0"/>
              </a:rPr>
              <a:t>    </a:t>
            </a:r>
            <a:r>
              <a:rPr lang="en-US" sz="700" dirty="0" err="1">
                <a:latin typeface="Consolas" panose="020B0609020204030204" pitchFamily="49" charset="0"/>
              </a:rPr>
              <a:t>mysql</a:t>
            </a:r>
            <a:r>
              <a:rPr lang="en-US" sz="700" dirty="0">
                <a:latin typeface="Consolas" panose="020B0609020204030204" pitchFamily="49" charset="0"/>
              </a:rPr>
              <a:t> -h ${MYSQL_HOST} -P${MYSQL_PORT} -u root -p${MYSQL_ROOT_PASSWORD}</a:t>
            </a:r>
          </a:p>
          <a:p>
            <a:r>
              <a:rPr lang="en-US" sz="700" dirty="0">
                <a:latin typeface="Consolas" panose="020B0609020204030204" pitchFamily="49" charset="0"/>
              </a:rPr>
              <a:t>    </a:t>
            </a:r>
          </a:p>
          <a:p>
            <a:endParaRPr lang="en-US" sz="700" dirty="0">
              <a:latin typeface="Consolas" panose="020B0609020204030204" pitchFamily="49" charset="0"/>
            </a:endParaRPr>
          </a:p>
          <a:p>
            <a:r>
              <a:rPr lang="en-US" sz="700" dirty="0" err="1">
                <a:latin typeface="Consolas" panose="020B0609020204030204" pitchFamily="49" charset="0"/>
              </a:rPr>
              <a:t>user@ubuntu</a:t>
            </a:r>
            <a:r>
              <a:rPr lang="en-US" sz="700" dirty="0">
                <a:latin typeface="Consolas" panose="020B0609020204030204" pitchFamily="49" charset="0"/>
              </a:rPr>
              <a:t>:~/linux-amd64$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159C0-2C14-4D02-B7D7-3E91939E600A}"/>
              </a:ext>
            </a:extLst>
          </p:cNvPr>
          <p:cNvSpPr txBox="1"/>
          <p:nvPr/>
        </p:nvSpPr>
        <p:spPr>
          <a:xfrm>
            <a:off x="60961" y="1453029"/>
            <a:ext cx="453034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1585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 install</a:t>
            </a:r>
            <a:r>
              <a:rPr lang="en-US" sz="2000" dirty="0"/>
              <a:t> command is used to launch applications on the configured Kubernetes cluster</a:t>
            </a:r>
          </a:p>
          <a:p>
            <a:endParaRPr lang="en-US" sz="2000" dirty="0"/>
          </a:p>
          <a:p>
            <a:r>
              <a:rPr lang="en-US" sz="2000" dirty="0"/>
              <a:t>Charts can be installed from </a:t>
            </a:r>
            <a:r>
              <a:rPr lang="en-US" sz="2000" b="1" dirty="0">
                <a:solidFill>
                  <a:srgbClr val="1585AB"/>
                </a:solidFill>
              </a:rPr>
              <a:t>Repositories</a:t>
            </a:r>
            <a:r>
              <a:rPr lang="en-US" sz="2000" dirty="0"/>
              <a:t>; curated charts for many common applications can be installed from the public repo:</a:t>
            </a:r>
            <a:br>
              <a:rPr lang="en-US" sz="2000" dirty="0"/>
            </a:br>
            <a:r>
              <a:rPr lang="en-US" sz="1400" dirty="0"/>
              <a:t>https://kubernetes-charts.storage.googleapis.com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helm install</a:t>
            </a:r>
            <a:r>
              <a:rPr lang="en-US" sz="2000" dirty="0"/>
              <a:t> “releases” the chart, combining it with configuration parameters (from the source repo in this case)</a:t>
            </a:r>
          </a:p>
          <a:p>
            <a:endParaRPr lang="en-US" sz="2000" dirty="0"/>
          </a:p>
          <a:p>
            <a:r>
              <a:rPr lang="en-US" sz="2000" dirty="0"/>
              <a:t>The example release here is: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	full-joey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BB7B5-AD65-4A56-8C43-0C45750118C4}"/>
              </a:ext>
            </a:extLst>
          </p:cNvPr>
          <p:cNvSpPr txBox="1"/>
          <p:nvPr/>
        </p:nvSpPr>
        <p:spPr>
          <a:xfrm>
            <a:off x="7796849" y="242636"/>
            <a:ext cx="4086363" cy="2585323"/>
          </a:xfrm>
          <a:prstGeom prst="rect">
            <a:avLst/>
          </a:prstGeom>
          <a:solidFill>
            <a:srgbClr val="7BCE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When you install a chart, a new release is created. </a:t>
            </a:r>
          </a:p>
          <a:p>
            <a:endParaRPr lang="en-US" dirty="0"/>
          </a:p>
          <a:p>
            <a:r>
              <a:rPr lang="en-US" dirty="0"/>
              <a:t>One chart can be installed many times in the same cluster. </a:t>
            </a:r>
          </a:p>
          <a:p>
            <a:endParaRPr lang="en-US" dirty="0"/>
          </a:p>
          <a:p>
            <a:r>
              <a:rPr lang="en-US" dirty="0"/>
              <a:t>Each release is given a name and can be independently parameterized, managed and upgraded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AE2F7-6A59-4021-B2AC-921D6EDA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65" y="4948137"/>
            <a:ext cx="4035393" cy="75541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0894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A0E2-8D19-4862-AF07-E251F9B8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5A27E-04E8-4238-BB08-275132A9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30" y="1505127"/>
            <a:ext cx="9200765" cy="5229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30A7A-DFE8-4DA4-9B9A-04AE897EDC0B}"/>
              </a:ext>
            </a:extLst>
          </p:cNvPr>
          <p:cNvSpPr txBox="1"/>
          <p:nvPr/>
        </p:nvSpPr>
        <p:spPr>
          <a:xfrm>
            <a:off x="306772" y="2467008"/>
            <a:ext cx="23587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Helm has many commands for working with applications</a:t>
            </a:r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helm status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helm inspect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helm list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helm upgrade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helm rollback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helm delete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51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6497-A075-4B73-8248-653D4791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CBFDC-F246-47FC-9251-69BF18B16A54}"/>
              </a:ext>
            </a:extLst>
          </p:cNvPr>
          <p:cNvSpPr txBox="1"/>
          <p:nvPr/>
        </p:nvSpPr>
        <p:spPr>
          <a:xfrm>
            <a:off x="609596" y="1656942"/>
            <a:ext cx="114040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Chart is a collection of files defining the resources necessary to launch a Kubernetes application</a:t>
            </a:r>
          </a:p>
          <a:p>
            <a:endParaRPr lang="en-US" sz="2000" dirty="0"/>
          </a:p>
          <a:p>
            <a:r>
              <a:rPr lang="en-US" sz="2000" dirty="0"/>
              <a:t>Charts can be packaged into versioned archives to be deployed</a:t>
            </a:r>
          </a:p>
          <a:p>
            <a:endParaRPr lang="en-US" sz="2000" dirty="0"/>
          </a:p>
          <a:p>
            <a:r>
              <a:rPr lang="en-US" sz="2000" dirty="0"/>
              <a:t>Charts have a required set of files and directory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4FAF9-BF8B-490E-B1E0-FD7DB8E2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59" y="3382188"/>
            <a:ext cx="9717932" cy="3074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39145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34483"/>
            <a:ext cx="10515600" cy="160393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Chart.yaml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AB671-215D-4FA7-9679-8113CEBD0633}"/>
              </a:ext>
            </a:extLst>
          </p:cNvPr>
          <p:cNvSpPr txBox="1"/>
          <p:nvPr/>
        </p:nvSpPr>
        <p:spPr>
          <a:xfrm>
            <a:off x="171855" y="1825553"/>
            <a:ext cx="46887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Chart.yaml</a:t>
            </a:r>
            <a:r>
              <a:rPr lang="en-US" dirty="0"/>
              <a:t> file is required and provides high level information about the Chart application</a:t>
            </a:r>
          </a:p>
          <a:p>
            <a:endParaRPr lang="en-US" dirty="0"/>
          </a:p>
          <a:p>
            <a:r>
              <a:rPr lang="en-US" dirty="0" err="1"/>
              <a:t>Chart.yaml</a:t>
            </a:r>
            <a:r>
              <a:rPr lang="en-US" dirty="0"/>
              <a:t> file fields:</a:t>
            </a:r>
          </a:p>
          <a:p>
            <a:endParaRPr lang="en-US" dirty="0"/>
          </a:p>
          <a:p>
            <a:r>
              <a:rPr lang="en-US" sz="1200" b="1" dirty="0" err="1">
                <a:solidFill>
                  <a:srgbClr val="1585AB"/>
                </a:solidFill>
              </a:rPr>
              <a:t>apiVersion</a:t>
            </a:r>
            <a:r>
              <a:rPr lang="en-US" sz="1200" dirty="0"/>
              <a:t>: The chart API version, always "v1"</a:t>
            </a:r>
          </a:p>
          <a:p>
            <a:r>
              <a:rPr lang="en-US" sz="1200" b="1" dirty="0">
                <a:solidFill>
                  <a:srgbClr val="1585AB"/>
                </a:solidFill>
              </a:rPr>
              <a:t>name</a:t>
            </a:r>
            <a:r>
              <a:rPr lang="en-US" sz="1200" dirty="0"/>
              <a:t>: The name of the chart (required)</a:t>
            </a:r>
          </a:p>
          <a:p>
            <a:r>
              <a:rPr lang="en-US" sz="1200" b="1" dirty="0">
                <a:solidFill>
                  <a:srgbClr val="1585AB"/>
                </a:solidFill>
              </a:rPr>
              <a:t>version</a:t>
            </a:r>
            <a:r>
              <a:rPr lang="en-US" sz="1200" dirty="0"/>
              <a:t>: A </a:t>
            </a:r>
            <a:r>
              <a:rPr lang="en-US" sz="1200" dirty="0" err="1"/>
              <a:t>SemVer</a:t>
            </a:r>
            <a:r>
              <a:rPr lang="en-US" sz="1200" dirty="0"/>
              <a:t> 2 version (required)</a:t>
            </a:r>
          </a:p>
          <a:p>
            <a:r>
              <a:rPr lang="en-US" sz="1200" b="1" dirty="0" err="1">
                <a:solidFill>
                  <a:srgbClr val="1585AB"/>
                </a:solidFill>
              </a:rPr>
              <a:t>appVersion</a:t>
            </a:r>
            <a:r>
              <a:rPr lang="en-US" sz="1200" dirty="0"/>
              <a:t>: The version of the app that this contains (optional). </a:t>
            </a:r>
            <a:r>
              <a:rPr lang="en-US" sz="1200" b="1" dirty="0">
                <a:solidFill>
                  <a:srgbClr val="1585AB"/>
                </a:solidFill>
              </a:rPr>
              <a:t>description</a:t>
            </a:r>
            <a:r>
              <a:rPr lang="en-US" sz="1200" dirty="0"/>
              <a:t>: A single-sentence description of this project (optional)</a:t>
            </a:r>
          </a:p>
          <a:p>
            <a:r>
              <a:rPr lang="en-US" sz="1200" b="1" dirty="0">
                <a:solidFill>
                  <a:srgbClr val="1585AB"/>
                </a:solidFill>
              </a:rPr>
              <a:t>keywords</a:t>
            </a:r>
            <a:r>
              <a:rPr lang="en-US" sz="1200" dirty="0"/>
              <a:t>: A list of keywords about this project (optional)</a:t>
            </a:r>
          </a:p>
          <a:p>
            <a:r>
              <a:rPr lang="en-US" sz="1200" b="1" dirty="0">
                <a:solidFill>
                  <a:srgbClr val="1585AB"/>
                </a:solidFill>
              </a:rPr>
              <a:t>home</a:t>
            </a:r>
            <a:r>
              <a:rPr lang="en-US" sz="1200" dirty="0"/>
              <a:t>: The URL of this project's home page (optional)</a:t>
            </a:r>
          </a:p>
          <a:p>
            <a:r>
              <a:rPr lang="en-US" sz="1200" b="1" dirty="0">
                <a:solidFill>
                  <a:srgbClr val="1585AB"/>
                </a:solidFill>
              </a:rPr>
              <a:t>icon</a:t>
            </a:r>
            <a:r>
              <a:rPr lang="en-US" sz="1200" dirty="0"/>
              <a:t>: A URL to an SVG or PNG image (optional)</a:t>
            </a:r>
          </a:p>
          <a:p>
            <a:r>
              <a:rPr lang="en-US" sz="1200" b="1" dirty="0">
                <a:solidFill>
                  <a:srgbClr val="1585AB"/>
                </a:solidFill>
              </a:rPr>
              <a:t>sources</a:t>
            </a:r>
            <a:r>
              <a:rPr lang="en-US" sz="1200" dirty="0"/>
              <a:t>: A list of URLs to source code for this project (optional)</a:t>
            </a:r>
          </a:p>
          <a:p>
            <a:r>
              <a:rPr lang="en-US" sz="1200" b="1" dirty="0">
                <a:solidFill>
                  <a:srgbClr val="1585AB"/>
                </a:solidFill>
              </a:rPr>
              <a:t>maintainers</a:t>
            </a:r>
            <a:r>
              <a:rPr lang="en-US" sz="1200" dirty="0"/>
              <a:t>: # (optional)</a:t>
            </a:r>
          </a:p>
          <a:p>
            <a:r>
              <a:rPr lang="en-US" sz="1200" dirty="0"/>
              <a:t>   name: The maintainer's name (required for each maintainer)</a:t>
            </a:r>
          </a:p>
          <a:p>
            <a:r>
              <a:rPr lang="en-US" sz="1200" dirty="0"/>
              <a:t>   email: The maintainer's email (optional for each maintainer)</a:t>
            </a:r>
          </a:p>
          <a:p>
            <a:r>
              <a:rPr lang="en-US" sz="1200" dirty="0"/>
              <a:t>   url: A URL for the maintainer (optional for each maintainer)</a:t>
            </a:r>
          </a:p>
          <a:p>
            <a:r>
              <a:rPr lang="en-US" sz="1200" b="1" dirty="0">
                <a:solidFill>
                  <a:srgbClr val="1585AB"/>
                </a:solidFill>
              </a:rPr>
              <a:t>engine</a:t>
            </a:r>
            <a:r>
              <a:rPr lang="en-US" sz="1200" dirty="0"/>
              <a:t>: Name of the template engine (optional, defaults to </a:t>
            </a:r>
            <a:r>
              <a:rPr lang="en-US" sz="1200" dirty="0" err="1"/>
              <a:t>gotpl</a:t>
            </a:r>
            <a:r>
              <a:rPr lang="en-US" sz="1200" dirty="0"/>
              <a:t>)</a:t>
            </a:r>
          </a:p>
          <a:p>
            <a:r>
              <a:rPr lang="en-US" sz="1200" b="1" dirty="0">
                <a:solidFill>
                  <a:srgbClr val="1585AB"/>
                </a:solidFill>
              </a:rPr>
              <a:t>deprecated</a:t>
            </a:r>
            <a:r>
              <a:rPr lang="en-US" sz="1200" dirty="0"/>
              <a:t>: Whether this chart is deprecated (optional, </a:t>
            </a:r>
            <a:r>
              <a:rPr lang="en-US" sz="1200" dirty="0" err="1"/>
              <a:t>boolean</a:t>
            </a:r>
            <a:r>
              <a:rPr lang="en-US" sz="12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598F8-7D54-4407-8B3E-ACB6D213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25" y="1638414"/>
            <a:ext cx="6992501" cy="48443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36521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E31A52-9212-4F5F-9D70-52DFAC2A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041" y="1468877"/>
            <a:ext cx="2821949" cy="4601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9648C-540D-4B15-8D34-51529B2443B5}"/>
              </a:ext>
            </a:extLst>
          </p:cNvPr>
          <p:cNvSpPr txBox="1"/>
          <p:nvPr/>
        </p:nvSpPr>
        <p:spPr>
          <a:xfrm>
            <a:off x="263611" y="1741254"/>
            <a:ext cx="674843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Go templates with a few add-ons</a:t>
            </a:r>
          </a:p>
          <a:p>
            <a:endParaRPr lang="en-US" dirty="0"/>
          </a:p>
          <a:p>
            <a:r>
              <a:rPr lang="en-US" dirty="0"/>
              <a:t>Stored in a chart’s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templates/</a:t>
            </a:r>
            <a:r>
              <a:rPr lang="en-US" dirty="0"/>
              <a:t> folder</a:t>
            </a:r>
          </a:p>
          <a:p>
            <a:endParaRPr lang="en-US" dirty="0"/>
          </a:p>
          <a:p>
            <a:r>
              <a:rPr lang="en-US" dirty="0"/>
              <a:t>Contain place holders for values that can be supplied by users</a:t>
            </a:r>
          </a:p>
          <a:p>
            <a:endParaRPr lang="en-US" dirty="0"/>
          </a:p>
          <a:p>
            <a:r>
              <a:rPr lang="en-US" dirty="0"/>
              <a:t>When Helm installs a chart it passes every file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templates/</a:t>
            </a:r>
            <a:r>
              <a:rPr lang="en-US" dirty="0"/>
              <a:t> through the template engine resolving the template variables</a:t>
            </a:r>
          </a:p>
          <a:p>
            <a:endParaRPr lang="en-US" dirty="0"/>
          </a:p>
          <a:p>
            <a:r>
              <a:rPr lang="en-US" dirty="0"/>
              <a:t>Values for template variables can be supplied two ways:</a:t>
            </a:r>
          </a:p>
          <a:p>
            <a:endParaRPr lang="en-US" dirty="0"/>
          </a:p>
          <a:p>
            <a:pPr lvl="1"/>
            <a:r>
              <a:rPr lang="en-US" sz="1600" dirty="0"/>
              <a:t>Chart developers may supply a file called </a:t>
            </a:r>
            <a:r>
              <a:rPr lang="en-US" sz="1600" dirty="0" err="1"/>
              <a:t>values.yaml</a:t>
            </a:r>
            <a:r>
              <a:rPr lang="en-US" sz="1600" dirty="0"/>
              <a:t> in chart repo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Chart users may supply a YAML file that contains values on the command line or use the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--set</a:t>
            </a:r>
            <a:r>
              <a:rPr lang="en-US" sz="1600" dirty="0"/>
              <a:t> flag to pass a variable imperatively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56D98-EF51-44F6-9D28-84181A5B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044" y="2964731"/>
            <a:ext cx="2894845" cy="37992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81194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5471-8851-46DE-89A6-CED86C9A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5 Minutes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331E3-5464-43F3-AB20-B79011DCC665}"/>
              </a:ext>
            </a:extLst>
          </p:cNvPr>
          <p:cNvSpPr txBox="1"/>
          <p:nvPr/>
        </p:nvSpPr>
        <p:spPr>
          <a:xfrm>
            <a:off x="502593" y="1848255"/>
            <a:ext cx="114559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Why do I need Helm?</a:t>
            </a:r>
          </a:p>
          <a:p>
            <a:pPr lvl="1"/>
            <a:r>
              <a:rPr lang="en-US" sz="2800" dirty="0"/>
              <a:t>Because K8s apps require coordinated deployment of large sets of complex resources</a:t>
            </a:r>
            <a:endParaRPr lang="en-US" sz="4400" dirty="0"/>
          </a:p>
          <a:p>
            <a:r>
              <a:rPr lang="en-US" sz="4400" dirty="0"/>
              <a:t>What is Helm?</a:t>
            </a:r>
          </a:p>
          <a:p>
            <a:pPr lvl="1"/>
            <a:r>
              <a:rPr lang="en-US" sz="2800" dirty="0"/>
              <a:t>A tool for coordinating deployment of large sets of complex resources!!!</a:t>
            </a:r>
            <a:endParaRPr lang="en-US" sz="4400" dirty="0"/>
          </a:p>
          <a:p>
            <a:r>
              <a:rPr lang="en-US" sz="4400" dirty="0"/>
              <a:t>How do I use Helm?</a:t>
            </a:r>
          </a:p>
          <a:p>
            <a:pPr lvl="1"/>
            <a:r>
              <a:rPr lang="en-US" sz="2800" dirty="0">
                <a:solidFill>
                  <a:srgbClr val="1585AB"/>
                </a:solidFill>
                <a:latin typeface="Consolas" panose="020B0609020204030204" pitchFamily="49" charset="0"/>
              </a:rPr>
              <a:t>helm install </a:t>
            </a:r>
            <a:r>
              <a:rPr lang="en-US" sz="2800" dirty="0"/>
              <a:t>pre-built charts from the public repo !!!</a:t>
            </a:r>
          </a:p>
        </p:txBody>
      </p:sp>
    </p:spTree>
    <p:extLst>
      <p:ext uri="{BB962C8B-B14F-4D97-AF65-F5344CB8AC3E}">
        <p14:creationId xmlns:p14="http://schemas.microsoft.com/office/powerpoint/2010/main" val="115689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076C-3546-4C69-B65E-468F4AE6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grained parts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D60B7-9B3D-4BCA-B6C4-308BDE834DC9}"/>
              </a:ext>
            </a:extLst>
          </p:cNvPr>
          <p:cNvSpPr txBox="1"/>
          <p:nvPr/>
        </p:nvSpPr>
        <p:spPr>
          <a:xfrm>
            <a:off x="609598" y="1615554"/>
            <a:ext cx="10568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Kubernetes allows users to describe any application configuration they require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This flexibility requires Kubernetes application building blocks to be fine grained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Combined with the fact that cloud native applications are typically decomposed into small services, even simple applications can require </a:t>
            </a:r>
            <a:r>
              <a:rPr lang="en-US" sz="2000" b="1" dirty="0"/>
              <a:t>many Kubernetes resources</a:t>
            </a:r>
          </a:p>
        </p:txBody>
      </p:sp>
      <p:pic>
        <p:nvPicPr>
          <p:cNvPr id="1026" name="Picture 2" descr="Image result for monolith 2001">
            <a:extLst>
              <a:ext uri="{FF2B5EF4-FFF2-40B4-BE49-F238E27FC236}">
                <a16:creationId xmlns:a16="http://schemas.microsoft.com/office/drawing/2014/main" id="{60837468-4351-4F09-9966-3C47F0EF6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12" b="11619"/>
          <a:stretch/>
        </p:blipFill>
        <p:spPr bwMode="auto">
          <a:xfrm>
            <a:off x="1031141" y="3900716"/>
            <a:ext cx="3146905" cy="253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23A6EB9-C21A-4230-BF98-E52D8BCB8AEB}"/>
              </a:ext>
            </a:extLst>
          </p:cNvPr>
          <p:cNvSpPr/>
          <p:nvPr/>
        </p:nvSpPr>
        <p:spPr>
          <a:xfrm>
            <a:off x="4489331" y="4848782"/>
            <a:ext cx="2209489" cy="64194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many small parts">
            <a:extLst>
              <a:ext uri="{FF2B5EF4-FFF2-40B4-BE49-F238E27FC236}">
                <a16:creationId xmlns:a16="http://schemas.microsoft.com/office/drawing/2014/main" id="{587A1B25-6851-4A4B-8CDE-88B266547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95" y="3900717"/>
            <a:ext cx="3807113" cy="253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655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5471-8851-46DE-89A6-CED86C9A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5 Minutes…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331E3-5464-43F3-AB20-B79011DCC665}"/>
              </a:ext>
            </a:extLst>
          </p:cNvPr>
          <p:cNvSpPr txBox="1"/>
          <p:nvPr/>
        </p:nvSpPr>
        <p:spPr>
          <a:xfrm>
            <a:off x="467759" y="1430244"/>
            <a:ext cx="1145594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What's Next?</a:t>
            </a:r>
          </a:p>
          <a:p>
            <a:pPr lvl="1"/>
            <a:r>
              <a:rPr lang="en-US" sz="2400" b="1" dirty="0">
                <a:solidFill>
                  <a:srgbClr val="1585AB"/>
                </a:solidFill>
              </a:rPr>
              <a:t>Security</a:t>
            </a:r>
            <a:r>
              <a:rPr lang="en-US" sz="2400" dirty="0"/>
              <a:t> – the default installation doesn't apply any security config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>
                <a:solidFill>
                  <a:srgbClr val="1585AB"/>
                </a:solidFill>
              </a:rPr>
              <a:t>Multitenancy</a:t>
            </a:r>
            <a:r>
              <a:rPr lang="en-US" sz="2400" dirty="0"/>
              <a:t> – Tiller has a one-to-many relationship with kubernetes namespaces (multi-Tiller? </a:t>
            </a:r>
            <a:r>
              <a:rPr lang="en-US" sz="2400" dirty="0" err="1"/>
              <a:t>Tillerless</a:t>
            </a:r>
            <a:r>
              <a:rPr lang="en-US" sz="2400" dirty="0"/>
              <a:t> Helm?)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>
                <a:solidFill>
                  <a:srgbClr val="1585AB"/>
                </a:solidFill>
              </a:rPr>
              <a:t>Create your own charts</a:t>
            </a:r>
            <a:r>
              <a:rPr lang="en-US" sz="2400" dirty="0"/>
              <a:t> – helm makes it easy to create new charts, find common problems in chart code, and package charts into </a:t>
            </a:r>
            <a:r>
              <a:rPr lang="en-US" sz="2400" dirty="0" err="1"/>
              <a:t>tarballs</a:t>
            </a:r>
            <a:r>
              <a:rPr lang="en-US" sz="2400" dirty="0"/>
              <a:t> for deployment and installation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>
                <a:solidFill>
                  <a:srgbClr val="1585AB"/>
                </a:solidFill>
              </a:rPr>
              <a:t>Private Repository</a:t>
            </a:r>
            <a:r>
              <a:rPr lang="en-US" sz="2400" dirty="0"/>
              <a:t> – HTTP server that houses an </a:t>
            </a:r>
            <a:r>
              <a:rPr lang="en-US" sz="2400" dirty="0" err="1"/>
              <a:t>index.yaml</a:t>
            </a:r>
            <a:r>
              <a:rPr lang="en-US" sz="2400" dirty="0"/>
              <a:t> file and packaged charts (</a:t>
            </a:r>
            <a:r>
              <a:rPr lang="en-US" sz="2400" dirty="0" err="1"/>
              <a:t>ChartMuseum</a:t>
            </a:r>
            <a:r>
              <a:rPr lang="en-US" sz="2400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43518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243025-3F18-4588-B9E2-BAB255F92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to start helming!</a:t>
            </a:r>
          </a:p>
        </p:txBody>
      </p:sp>
    </p:spTree>
    <p:extLst>
      <p:ext uri="{BB962C8B-B14F-4D97-AF65-F5344CB8AC3E}">
        <p14:creationId xmlns:p14="http://schemas.microsoft.com/office/powerpoint/2010/main" val="60856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66010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408978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65288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82555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5B144D-A419-401F-96CF-F19B0511868A}"/>
              </a:ext>
            </a:extLst>
          </p:cNvPr>
          <p:cNvSpPr/>
          <p:nvPr/>
        </p:nvSpPr>
        <p:spPr>
          <a:xfrm>
            <a:off x="3861882" y="1841771"/>
            <a:ext cx="2298970" cy="927370"/>
          </a:xfrm>
          <a:prstGeom prst="triangle">
            <a:avLst/>
          </a:prstGeom>
          <a:solidFill>
            <a:srgbClr val="75C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925835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54E68AA-BA34-40FA-A61D-E266151AF478}"/>
              </a:ext>
            </a:extLst>
          </p:cNvPr>
          <p:cNvSpPr/>
          <p:nvPr/>
        </p:nvSpPr>
        <p:spPr>
          <a:xfrm>
            <a:off x="7405990" y="2026596"/>
            <a:ext cx="4101831" cy="4182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2C98F-1F0D-4DC8-AE6B-A503F4AC91C8}"/>
              </a:ext>
            </a:extLst>
          </p:cNvPr>
          <p:cNvSpPr/>
          <p:nvPr/>
        </p:nvSpPr>
        <p:spPr>
          <a:xfrm>
            <a:off x="8090171" y="3132306"/>
            <a:ext cx="2704289" cy="2376792"/>
          </a:xfrm>
          <a:prstGeom prst="rect">
            <a:avLst/>
          </a:prstGeom>
          <a:solidFill>
            <a:srgbClr val="1486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09CA01-EA37-4F98-A443-A29E3E8401D0}"/>
              </a:ext>
            </a:extLst>
          </p:cNvPr>
          <p:cNvSpPr/>
          <p:nvPr/>
        </p:nvSpPr>
        <p:spPr>
          <a:xfrm>
            <a:off x="8638162" y="3618689"/>
            <a:ext cx="1695855" cy="1653702"/>
          </a:xfrm>
          <a:prstGeom prst="roundRect">
            <a:avLst/>
          </a:prstGeom>
          <a:solidFill>
            <a:srgbClr val="9ED9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23D9E-BAEA-48F1-B18B-616BA3D8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8D4BD-61F0-4C43-AEDC-AD46A0121180}"/>
              </a:ext>
            </a:extLst>
          </p:cNvPr>
          <p:cNvSpPr/>
          <p:nvPr/>
        </p:nvSpPr>
        <p:spPr>
          <a:xfrm>
            <a:off x="8878110" y="4409872"/>
            <a:ext cx="1232170" cy="596630"/>
          </a:xfrm>
          <a:prstGeom prst="rect">
            <a:avLst/>
          </a:prstGeom>
          <a:solidFill>
            <a:srgbClr val="72AE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B5B144D-A419-401F-96CF-F19B0511868A}"/>
              </a:ext>
            </a:extLst>
          </p:cNvPr>
          <p:cNvSpPr/>
          <p:nvPr/>
        </p:nvSpPr>
        <p:spPr>
          <a:xfrm>
            <a:off x="3861882" y="1841771"/>
            <a:ext cx="2298970" cy="927370"/>
          </a:xfrm>
          <a:prstGeom prst="triangle">
            <a:avLst/>
          </a:prstGeom>
          <a:solidFill>
            <a:srgbClr val="75C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01FDACBF-B6A7-4D16-8E9C-AB3943B430AD}"/>
              </a:ext>
            </a:extLst>
          </p:cNvPr>
          <p:cNvSpPr/>
          <p:nvPr/>
        </p:nvSpPr>
        <p:spPr>
          <a:xfrm>
            <a:off x="1078148" y="3187431"/>
            <a:ext cx="2050915" cy="1011676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Account</a:t>
            </a:r>
          </a:p>
        </p:txBody>
      </p:sp>
    </p:spTree>
    <p:extLst>
      <p:ext uri="{BB962C8B-B14F-4D97-AF65-F5344CB8AC3E}">
        <p14:creationId xmlns:p14="http://schemas.microsoft.com/office/powerpoint/2010/main" val="148513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1492</Words>
  <Application>Microsoft Macintosh PowerPoint</Application>
  <PresentationFormat>Widescreen</PresentationFormat>
  <Paragraphs>322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Europa-Bold</vt:lpstr>
      <vt:lpstr>Wingdings</vt:lpstr>
      <vt:lpstr>Office Theme</vt:lpstr>
      <vt:lpstr>Take the Wheel, Don’t Reinvent It! - Deploying Apps With Helm in 5 Minutes Christopher Hanson, Senior Associate Consultant RX-M Enterprises LLC</vt:lpstr>
      <vt:lpstr>In 5 Minutes !!!</vt:lpstr>
      <vt:lpstr>Fine grained parts</vt:lpstr>
      <vt:lpstr>A simple application</vt:lpstr>
      <vt:lpstr>A simple application</vt:lpstr>
      <vt:lpstr>A simple application</vt:lpstr>
      <vt:lpstr>A simple application</vt:lpstr>
      <vt:lpstr>A simple application</vt:lpstr>
      <vt:lpstr>A simple application</vt:lpstr>
      <vt:lpstr>A simple application</vt:lpstr>
      <vt:lpstr>A simple application</vt:lpstr>
      <vt:lpstr>A simple application</vt:lpstr>
      <vt:lpstr>A simple application</vt:lpstr>
      <vt:lpstr>A simple application</vt:lpstr>
      <vt:lpstr>A simple application</vt:lpstr>
      <vt:lpstr>A simple application</vt:lpstr>
      <vt:lpstr>can tame the madness</vt:lpstr>
      <vt:lpstr>What is Helm?</vt:lpstr>
      <vt:lpstr>How Helm works</vt:lpstr>
      <vt:lpstr>Installing Helm</vt:lpstr>
      <vt:lpstr>Initializing Helm</vt:lpstr>
      <vt:lpstr>Tiller</vt:lpstr>
      <vt:lpstr>Concepts</vt:lpstr>
      <vt:lpstr>Running applications</vt:lpstr>
      <vt:lpstr>Controlling applications</vt:lpstr>
      <vt:lpstr>Chart Layout</vt:lpstr>
      <vt:lpstr>The Chart.yaml</vt:lpstr>
      <vt:lpstr>Templates</vt:lpstr>
      <vt:lpstr>In 5 Minutes !!!</vt:lpstr>
      <vt:lpstr>Beyond 5 Minutes…</vt:lpstr>
      <vt:lpstr>Time to start helming!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the Wheel, Don’t Reinvent It! - Deploying Apps With Helm in 5 Minutes Christopher Hanson, Senior Associate Consultant RX-M Enterprises LLC</dc:title>
  <dc:creator>Randy Abernethy</dc:creator>
  <cp:lastModifiedBy>Christopher Hanson</cp:lastModifiedBy>
  <cp:revision>28</cp:revision>
  <dcterms:created xsi:type="dcterms:W3CDTF">2018-10-19T07:58:00Z</dcterms:created>
  <dcterms:modified xsi:type="dcterms:W3CDTF">2018-10-20T05:16:31Z</dcterms:modified>
</cp:coreProperties>
</file>